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C5AEB-DB88-439D-A48A-83AFD7672204}">
  <a:tblStyle styleId="{91BC5AEB-DB88-439D-A48A-83AFD76722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C0D6D06-EF52-44B7-A364-A8EBA49CE95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8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affac95be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36affac95be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36affac95be_0_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
        <p:nvSpPr>
          <p:cNvPr id="135" name="Google Shape;135;g36affac95be_0_21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6affac95b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6affac95be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36affac95be_0_3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261" name="Google Shape;261;g36affac95be_0_30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6affac95b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36affac95be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36affac95be_0_3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285" name="Google Shape;285;g36affac95be_0_32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affac95be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6affac95be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36affac95be_0_2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154" name="Google Shape;154;g36affac95be_0_22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affac95be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6affac95be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6affac95b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36affac95be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7" name="Google Shape;177;g36affac95be_0_2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178" name="Google Shape;178;g36affac95be_0_23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6affac95b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36affac95be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6affac95be_0_2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92" name="Google Shape;192;g36affac95be_0_258: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6affac95b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36affac95be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36affac95be_0_2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206" name="Google Shape;206;g36affac95be_0_24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affac95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36affac95be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36affac95be_0_2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220" name="Google Shape;220;g36affac95be_0_27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affac95be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36affac95be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36affac95be_0_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235" name="Google Shape;235;g36affac95be_0_283: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affac95b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36affac95be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36affac95be_0_2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48" name="Google Shape;248;g36affac95be_0_29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400" cy="871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sp>
      <p:sp>
        <p:nvSpPr>
          <p:cNvPr id="109" name="Google Shape;109;p22"/>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30" name="Google Shape;130;p25"/>
          <p:cNvCxnSpPr/>
          <p:nvPr/>
        </p:nvCxnSpPr>
        <p:spPr>
          <a:xfrm>
            <a:off x="0" y="1005576"/>
            <a:ext cx="9144000" cy="0"/>
          </a:xfrm>
          <a:prstGeom prst="straightConnector1">
            <a:avLst/>
          </a:prstGeom>
          <a:noFill/>
          <a:ln w="9525" cap="flat" cmpd="sng">
            <a:solidFill>
              <a:srgbClr val="D7D7D7"/>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1</a:t>
            </a:fld>
            <a:endParaRPr/>
          </a:p>
        </p:txBody>
      </p:sp>
      <p:sp>
        <p:nvSpPr>
          <p:cNvPr id="138" name="Google Shape;138;p26"/>
          <p:cNvSpPr txBox="1"/>
          <p:nvPr/>
        </p:nvSpPr>
        <p:spPr>
          <a:xfrm>
            <a:off x="-590549" y="1053972"/>
            <a:ext cx="86106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600" b="1" i="0" u="none" strike="noStrike" cap="none">
                <a:solidFill>
                  <a:schemeClr val="dk1"/>
                </a:solidFill>
                <a:highlight>
                  <a:srgbClr val="FFE599"/>
                </a:highlight>
                <a:latin typeface="Calibri"/>
                <a:ea typeface="Calibri"/>
                <a:cs typeface="Calibri"/>
                <a:sym typeface="Calibri"/>
              </a:rPr>
              <a:t>PNB Metlife</a:t>
            </a:r>
            <a:r>
              <a:rPr lang="en" sz="4600" b="1" i="0" u="none" strike="noStrike" cap="none">
                <a:solidFill>
                  <a:schemeClr val="dk1"/>
                </a:solidFill>
                <a:latin typeface="Calibri"/>
                <a:ea typeface="Calibri"/>
                <a:cs typeface="Calibri"/>
                <a:sym typeface="Calibri"/>
              </a:rPr>
              <a:t> </a:t>
            </a:r>
            <a:endParaRPr sz="4600" b="1">
              <a:solidFill>
                <a:schemeClr val="dk1"/>
              </a:solidFill>
              <a:latin typeface="Calibri"/>
              <a:ea typeface="Calibri"/>
              <a:cs typeface="Calibri"/>
              <a:sym typeface="Calibri"/>
            </a:endParaRPr>
          </a:p>
          <a:p>
            <a:pPr marL="0" marR="0" lvl="0" indent="0" algn="ctr" rtl="0">
              <a:spcBef>
                <a:spcPts val="0"/>
              </a:spcBef>
              <a:spcAft>
                <a:spcPts val="0"/>
              </a:spcAft>
              <a:buNone/>
            </a:pPr>
            <a:r>
              <a:rPr lang="en" sz="3400" b="1" i="0" u="none" strike="noStrike" cap="none">
                <a:solidFill>
                  <a:srgbClr val="990000"/>
                </a:solidFill>
                <a:latin typeface="Calibri"/>
                <a:ea typeface="Calibri"/>
                <a:cs typeface="Calibri"/>
                <a:sym typeface="Calibri"/>
              </a:rPr>
              <a:t>Saral Jeevan Bima</a:t>
            </a:r>
            <a:endParaRPr sz="3400" b="1" i="0" u="none" strike="noStrike" cap="none">
              <a:solidFill>
                <a:srgbClr val="990000"/>
              </a:solidFill>
              <a:latin typeface="Calibri"/>
              <a:ea typeface="Calibri"/>
              <a:cs typeface="Calibri"/>
              <a:sym typeface="Calibri"/>
            </a:endParaRPr>
          </a:p>
        </p:txBody>
      </p:sp>
      <p:sp>
        <p:nvSpPr>
          <p:cNvPr id="139" name="Google Shape;139;p26"/>
          <p:cNvSpPr txBox="1"/>
          <p:nvPr/>
        </p:nvSpPr>
        <p:spPr>
          <a:xfrm>
            <a:off x="6096000" y="4867076"/>
            <a:ext cx="37191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Confidential; Not for external circulation</a:t>
            </a:r>
            <a:endParaRPr sz="1400">
              <a:solidFill>
                <a:schemeClr val="dk1"/>
              </a:solidFill>
              <a:latin typeface="Calibri"/>
              <a:ea typeface="Calibri"/>
              <a:cs typeface="Calibri"/>
              <a:sym typeface="Calibri"/>
            </a:endParaRPr>
          </a:p>
        </p:txBody>
      </p:sp>
      <p:pic>
        <p:nvPicPr>
          <p:cNvPr id="140" name="Google Shape;140;p26"/>
          <p:cNvPicPr preferRelativeResize="0"/>
          <p:nvPr/>
        </p:nvPicPr>
        <p:blipFill rotWithShape="1">
          <a:blip r:embed="rId3">
            <a:alphaModFix/>
          </a:blip>
          <a:srcRect/>
          <a:stretch/>
        </p:blipFill>
        <p:spPr>
          <a:xfrm>
            <a:off x="307908" y="4855779"/>
            <a:ext cx="1786644" cy="253424"/>
          </a:xfrm>
          <a:prstGeom prst="rect">
            <a:avLst/>
          </a:prstGeom>
          <a:noFill/>
          <a:ln>
            <a:noFill/>
          </a:ln>
        </p:spPr>
      </p:pic>
      <p:pic>
        <p:nvPicPr>
          <p:cNvPr id="141" name="Google Shape;141;p26"/>
          <p:cNvPicPr preferRelativeResize="0"/>
          <p:nvPr/>
        </p:nvPicPr>
        <p:blipFill rotWithShape="1">
          <a:blip r:embed="rId4">
            <a:alphaModFix/>
          </a:blip>
          <a:srcRect/>
          <a:stretch/>
        </p:blipFill>
        <p:spPr>
          <a:xfrm>
            <a:off x="2860718" y="4855779"/>
            <a:ext cx="2298498" cy="253424"/>
          </a:xfrm>
          <a:prstGeom prst="rect">
            <a:avLst/>
          </a:prstGeom>
          <a:noFill/>
          <a:ln>
            <a:noFill/>
          </a:ln>
        </p:spPr>
      </p:pic>
      <p:pic>
        <p:nvPicPr>
          <p:cNvPr id="142" name="Google Shape;142;p26"/>
          <p:cNvPicPr preferRelativeResize="0"/>
          <p:nvPr/>
        </p:nvPicPr>
        <p:blipFill>
          <a:blip r:embed="rId5">
            <a:alphaModFix/>
          </a:blip>
          <a:stretch>
            <a:fillRect/>
          </a:stretch>
        </p:blipFill>
        <p:spPr>
          <a:xfrm>
            <a:off x="1371225" y="2617125"/>
            <a:ext cx="3014175" cy="1865125"/>
          </a:xfrm>
          <a:prstGeom prst="rect">
            <a:avLst/>
          </a:prstGeom>
          <a:noFill/>
          <a:ln>
            <a:noFill/>
          </a:ln>
        </p:spPr>
      </p:pic>
      <p:pic>
        <p:nvPicPr>
          <p:cNvPr id="143" name="Google Shape;143;p26"/>
          <p:cNvPicPr preferRelativeResize="0"/>
          <p:nvPr/>
        </p:nvPicPr>
        <p:blipFill rotWithShape="1">
          <a:blip r:embed="rId6">
            <a:alphaModFix/>
          </a:blip>
          <a:srcRect t="21869" b="20639"/>
          <a:stretch/>
        </p:blipFill>
        <p:spPr>
          <a:xfrm>
            <a:off x="4098850" y="2731750"/>
            <a:ext cx="2940625" cy="1576000"/>
          </a:xfrm>
          <a:prstGeom prst="rect">
            <a:avLst/>
          </a:prstGeom>
          <a:noFill/>
          <a:ln>
            <a:noFill/>
          </a:ln>
        </p:spPr>
      </p:pic>
      <p:pic>
        <p:nvPicPr>
          <p:cNvPr id="144" name="Google Shape;144;p26"/>
          <p:cNvPicPr preferRelativeResize="0"/>
          <p:nvPr/>
        </p:nvPicPr>
        <p:blipFill rotWithShape="1">
          <a:blip r:embed="rId7">
            <a:alphaModFix/>
          </a:blip>
          <a:srcRect/>
          <a:stretch/>
        </p:blipFill>
        <p:spPr>
          <a:xfrm>
            <a:off x="7895575" y="59175"/>
            <a:ext cx="1248425" cy="253800"/>
          </a:xfrm>
          <a:prstGeom prst="rect">
            <a:avLst/>
          </a:prstGeom>
          <a:noFill/>
          <a:ln>
            <a:noFill/>
          </a:ln>
        </p:spPr>
      </p:pic>
      <p:sp>
        <p:nvSpPr>
          <p:cNvPr id="145" name="Google Shape;145;p26"/>
          <p:cNvSpPr/>
          <p:nvPr/>
        </p:nvSpPr>
        <p:spPr>
          <a:xfrm>
            <a:off x="0" y="4807050"/>
            <a:ext cx="9171900" cy="336600"/>
          </a:xfrm>
          <a:prstGeom prst="rect">
            <a:avLst/>
          </a:prstGeom>
          <a:gradFill>
            <a:gsLst>
              <a:gs pos="0">
                <a:srgbClr val="F1C232"/>
              </a:gs>
              <a:gs pos="100000">
                <a:srgbClr val="FFFF00"/>
              </a:gs>
              <a:gs pos="100000">
                <a:srgbClr val="FAD15C"/>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26"/>
          <p:cNvSpPr/>
          <p:nvPr/>
        </p:nvSpPr>
        <p:spPr>
          <a:xfrm>
            <a:off x="0" y="4807050"/>
            <a:ext cx="9171900" cy="336600"/>
          </a:xfrm>
          <a:prstGeom prst="rect">
            <a:avLst/>
          </a:prstGeom>
          <a:gradFill>
            <a:gsLst>
              <a:gs pos="0">
                <a:srgbClr val="F1C232"/>
              </a:gs>
              <a:gs pos="100000">
                <a:srgbClr val="FFFF00"/>
              </a:gs>
              <a:gs pos="100000">
                <a:srgbClr val="FAD15C"/>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26"/>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148" name="Google Shape;148;p26"/>
          <p:cNvPicPr preferRelativeResize="0"/>
          <p:nvPr/>
        </p:nvPicPr>
        <p:blipFill rotWithShape="1">
          <a:blip r:embed="rId4">
            <a:alphaModFix/>
          </a:blip>
          <a:srcRect/>
          <a:stretch/>
        </p:blipFill>
        <p:spPr>
          <a:xfrm>
            <a:off x="7904352" y="312963"/>
            <a:ext cx="1230875" cy="135713"/>
          </a:xfrm>
          <a:prstGeom prst="rect">
            <a:avLst/>
          </a:prstGeom>
          <a:noFill/>
          <a:ln>
            <a:noFill/>
          </a:ln>
        </p:spPr>
      </p:pic>
      <p:pic>
        <p:nvPicPr>
          <p:cNvPr id="149" name="Google Shape;149;p26"/>
          <p:cNvPicPr preferRelativeResize="0"/>
          <p:nvPr/>
        </p:nvPicPr>
        <p:blipFill>
          <a:blip r:embed="rId8">
            <a:alphaModFix/>
          </a:blip>
          <a:stretch>
            <a:fillRect/>
          </a:stretch>
        </p:blipFill>
        <p:spPr>
          <a:xfrm>
            <a:off x="5682375" y="1100336"/>
            <a:ext cx="1230875" cy="1230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264" name="Google Shape;264;p35"/>
          <p:cNvSpPr txBox="1"/>
          <p:nvPr/>
        </p:nvSpPr>
        <p:spPr>
          <a:xfrm>
            <a:off x="1192885" y="494700"/>
            <a:ext cx="51342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On-Call Sales Pitch (USP)</a:t>
            </a:r>
            <a:endParaRPr sz="2300" b="1">
              <a:solidFill>
                <a:schemeClr val="dk1"/>
              </a:solidFill>
              <a:latin typeface="Calibri"/>
              <a:ea typeface="Calibri"/>
              <a:cs typeface="Calibri"/>
              <a:sym typeface="Calibri"/>
            </a:endParaRPr>
          </a:p>
        </p:txBody>
      </p:sp>
      <p:pic>
        <p:nvPicPr>
          <p:cNvPr id="265" name="Google Shape;265;p35"/>
          <p:cNvPicPr preferRelativeResize="0"/>
          <p:nvPr/>
        </p:nvPicPr>
        <p:blipFill rotWithShape="1">
          <a:blip r:embed="rId3">
            <a:alphaModFix/>
          </a:blip>
          <a:srcRect/>
          <a:stretch/>
        </p:blipFill>
        <p:spPr>
          <a:xfrm>
            <a:off x="849464" y="4875136"/>
            <a:ext cx="5821047" cy="256351"/>
          </a:xfrm>
          <a:prstGeom prst="rect">
            <a:avLst/>
          </a:prstGeom>
          <a:noFill/>
          <a:ln>
            <a:noFill/>
          </a:ln>
        </p:spPr>
      </p:pic>
      <p:sp>
        <p:nvSpPr>
          <p:cNvPr id="266" name="Google Shape;266;p35"/>
          <p:cNvSpPr/>
          <p:nvPr/>
        </p:nvSpPr>
        <p:spPr>
          <a:xfrm>
            <a:off x="1195900" y="1006527"/>
            <a:ext cx="65343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PNB is the 2</a:t>
            </a:r>
            <a:r>
              <a:rPr lang="en" sz="2000" b="1" baseline="30000">
                <a:solidFill>
                  <a:srgbClr val="990000"/>
                </a:solidFill>
                <a:latin typeface="Calibri"/>
                <a:ea typeface="Calibri"/>
                <a:cs typeface="Calibri"/>
                <a:sym typeface="Calibri"/>
              </a:rPr>
              <a:t>nd</a:t>
            </a:r>
            <a:r>
              <a:rPr lang="en" sz="2000" b="1">
                <a:solidFill>
                  <a:srgbClr val="990000"/>
                </a:solidFill>
                <a:latin typeface="Calibri"/>
                <a:ea typeface="Calibri"/>
                <a:cs typeface="Calibri"/>
                <a:sym typeface="Calibri"/>
              </a:rPr>
              <a:t> largest Government Sector bank in India </a:t>
            </a:r>
            <a:endParaRPr sz="1400">
              <a:solidFill>
                <a:srgbClr val="990000"/>
              </a:solidFill>
              <a:latin typeface="Calibri"/>
              <a:ea typeface="Calibri"/>
              <a:cs typeface="Calibri"/>
              <a:sym typeface="Calibri"/>
            </a:endParaRPr>
          </a:p>
        </p:txBody>
      </p:sp>
      <p:pic>
        <p:nvPicPr>
          <p:cNvPr id="267" name="Google Shape;267;p35" descr="Gift Box Explode | Gif gifts, Motion graphics inspiration, Graphics gift"/>
          <p:cNvPicPr preferRelativeResize="0"/>
          <p:nvPr/>
        </p:nvPicPr>
        <p:blipFill rotWithShape="1">
          <a:blip r:embed="rId4">
            <a:alphaModFix/>
          </a:blip>
          <a:srcRect/>
          <a:stretch/>
        </p:blipFill>
        <p:spPr>
          <a:xfrm>
            <a:off x="281500" y="931360"/>
            <a:ext cx="553328" cy="414996"/>
          </a:xfrm>
          <a:prstGeom prst="rect">
            <a:avLst/>
          </a:prstGeom>
          <a:noFill/>
          <a:ln>
            <a:noFill/>
          </a:ln>
        </p:spPr>
      </p:pic>
      <p:sp>
        <p:nvSpPr>
          <p:cNvPr id="268" name="Google Shape;268;p35"/>
          <p:cNvSpPr/>
          <p:nvPr/>
        </p:nvSpPr>
        <p:spPr>
          <a:xfrm>
            <a:off x="1195900" y="1477570"/>
            <a:ext cx="73914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One of the biggest Life Insurance Company in India</a:t>
            </a:r>
            <a:endParaRPr sz="1400">
              <a:solidFill>
                <a:srgbClr val="990000"/>
              </a:solidFill>
              <a:latin typeface="Calibri"/>
              <a:ea typeface="Calibri"/>
              <a:cs typeface="Calibri"/>
              <a:sym typeface="Calibri"/>
            </a:endParaRPr>
          </a:p>
        </p:txBody>
      </p:sp>
      <p:pic>
        <p:nvPicPr>
          <p:cNvPr id="269" name="Google Shape;269;p35" descr="Gift Box Explode | Gif gifts, Motion graphics inspiration, Graphics gift"/>
          <p:cNvPicPr preferRelativeResize="0"/>
          <p:nvPr/>
        </p:nvPicPr>
        <p:blipFill rotWithShape="1">
          <a:blip r:embed="rId4">
            <a:alphaModFix/>
          </a:blip>
          <a:srcRect/>
          <a:stretch/>
        </p:blipFill>
        <p:spPr>
          <a:xfrm>
            <a:off x="281500" y="1386084"/>
            <a:ext cx="553328" cy="414996"/>
          </a:xfrm>
          <a:prstGeom prst="rect">
            <a:avLst/>
          </a:prstGeom>
          <a:noFill/>
          <a:ln>
            <a:noFill/>
          </a:ln>
        </p:spPr>
      </p:pic>
      <p:sp>
        <p:nvSpPr>
          <p:cNvPr id="270" name="Google Shape;270;p35"/>
          <p:cNvSpPr/>
          <p:nvPr/>
        </p:nvSpPr>
        <p:spPr>
          <a:xfrm>
            <a:off x="1224475" y="1982761"/>
            <a:ext cx="7391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Least education required </a:t>
            </a:r>
            <a:br>
              <a:rPr lang="en" sz="2000" b="1">
                <a:solidFill>
                  <a:srgbClr val="990000"/>
                </a:solidFill>
                <a:latin typeface="Calibri"/>
                <a:ea typeface="Calibri"/>
                <a:cs typeface="Calibri"/>
                <a:sym typeface="Calibri"/>
              </a:rPr>
            </a:br>
            <a:endParaRPr sz="1400">
              <a:solidFill>
                <a:srgbClr val="990000"/>
              </a:solidFill>
              <a:latin typeface="Calibri"/>
              <a:ea typeface="Calibri"/>
              <a:cs typeface="Calibri"/>
              <a:sym typeface="Calibri"/>
            </a:endParaRPr>
          </a:p>
        </p:txBody>
      </p:sp>
      <p:pic>
        <p:nvPicPr>
          <p:cNvPr id="271" name="Google Shape;271;p35" descr="Gift Box Explode | Gif gifts, Motion graphics inspiration, Graphics gift"/>
          <p:cNvPicPr preferRelativeResize="0"/>
          <p:nvPr/>
        </p:nvPicPr>
        <p:blipFill rotWithShape="1">
          <a:blip r:embed="rId4">
            <a:alphaModFix/>
          </a:blip>
          <a:srcRect/>
          <a:stretch/>
        </p:blipFill>
        <p:spPr>
          <a:xfrm>
            <a:off x="310075" y="1891143"/>
            <a:ext cx="553328" cy="414996"/>
          </a:xfrm>
          <a:prstGeom prst="rect">
            <a:avLst/>
          </a:prstGeom>
          <a:noFill/>
          <a:ln>
            <a:noFill/>
          </a:ln>
        </p:spPr>
      </p:pic>
      <p:sp>
        <p:nvSpPr>
          <p:cNvPr id="272" name="Google Shape;272;p35"/>
          <p:cNvSpPr/>
          <p:nvPr/>
        </p:nvSpPr>
        <p:spPr>
          <a:xfrm>
            <a:off x="1224475" y="2476347"/>
            <a:ext cx="73914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Claim Settlement Ratio: 99.2%</a:t>
            </a:r>
            <a:endParaRPr sz="1400">
              <a:solidFill>
                <a:srgbClr val="990000"/>
              </a:solidFill>
              <a:latin typeface="Calibri"/>
              <a:ea typeface="Calibri"/>
              <a:cs typeface="Calibri"/>
              <a:sym typeface="Calibri"/>
            </a:endParaRPr>
          </a:p>
        </p:txBody>
      </p:sp>
      <p:pic>
        <p:nvPicPr>
          <p:cNvPr id="273" name="Google Shape;273;p35" descr="Gift Box Explode | Gif gifts, Motion graphics inspiration, Graphics gift"/>
          <p:cNvPicPr preferRelativeResize="0"/>
          <p:nvPr/>
        </p:nvPicPr>
        <p:blipFill rotWithShape="1">
          <a:blip r:embed="rId4">
            <a:alphaModFix/>
          </a:blip>
          <a:srcRect/>
          <a:stretch/>
        </p:blipFill>
        <p:spPr>
          <a:xfrm>
            <a:off x="310075" y="2379850"/>
            <a:ext cx="553328" cy="414996"/>
          </a:xfrm>
          <a:prstGeom prst="rect">
            <a:avLst/>
          </a:prstGeom>
          <a:noFill/>
          <a:ln>
            <a:noFill/>
          </a:ln>
        </p:spPr>
      </p:pic>
      <p:sp>
        <p:nvSpPr>
          <p:cNvPr id="274" name="Google Shape;274;p35"/>
          <p:cNvSpPr/>
          <p:nvPr/>
        </p:nvSpPr>
        <p:spPr>
          <a:xfrm>
            <a:off x="1272359" y="3049502"/>
            <a:ext cx="73914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rgbClr val="990000"/>
              </a:solidFill>
              <a:latin typeface="Calibri"/>
              <a:ea typeface="Calibri"/>
              <a:cs typeface="Calibri"/>
              <a:sym typeface="Calibri"/>
            </a:endParaRPr>
          </a:p>
        </p:txBody>
      </p:sp>
      <p:pic>
        <p:nvPicPr>
          <p:cNvPr id="275" name="Google Shape;275;p35" descr="Gift Box Explode | Gif gifts, Motion graphics inspiration, Graphics gift"/>
          <p:cNvPicPr preferRelativeResize="0"/>
          <p:nvPr/>
        </p:nvPicPr>
        <p:blipFill rotWithShape="1">
          <a:blip r:embed="rId4">
            <a:alphaModFix/>
          </a:blip>
          <a:srcRect/>
          <a:stretch/>
        </p:blipFill>
        <p:spPr>
          <a:xfrm>
            <a:off x="310075" y="2868544"/>
            <a:ext cx="553328" cy="414996"/>
          </a:xfrm>
          <a:prstGeom prst="rect">
            <a:avLst/>
          </a:prstGeom>
          <a:noFill/>
          <a:ln>
            <a:noFill/>
          </a:ln>
        </p:spPr>
      </p:pic>
      <p:sp>
        <p:nvSpPr>
          <p:cNvPr id="276" name="Google Shape;276;p35"/>
          <p:cNvSpPr/>
          <p:nvPr/>
        </p:nvSpPr>
        <p:spPr>
          <a:xfrm>
            <a:off x="1272346" y="2941476"/>
            <a:ext cx="73914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990000"/>
                </a:solidFill>
                <a:latin typeface="Calibri"/>
                <a:ea typeface="Calibri"/>
                <a:cs typeface="Calibri"/>
                <a:sym typeface="Calibri"/>
              </a:rPr>
              <a:t>Policy can be offer to HW</a:t>
            </a:r>
            <a:endParaRPr sz="1400">
              <a:solidFill>
                <a:srgbClr val="990000"/>
              </a:solidFill>
              <a:latin typeface="Calibri"/>
              <a:ea typeface="Calibri"/>
              <a:cs typeface="Calibri"/>
              <a:sym typeface="Calibri"/>
            </a:endParaRPr>
          </a:p>
        </p:txBody>
      </p:sp>
      <p:pic>
        <p:nvPicPr>
          <p:cNvPr id="277" name="Google Shape;277;p35"/>
          <p:cNvPicPr preferRelativeResize="0"/>
          <p:nvPr/>
        </p:nvPicPr>
        <p:blipFill>
          <a:blip r:embed="rId5">
            <a:alphaModFix/>
          </a:blip>
          <a:stretch>
            <a:fillRect/>
          </a:stretch>
        </p:blipFill>
        <p:spPr>
          <a:xfrm>
            <a:off x="6389125" y="3143900"/>
            <a:ext cx="2345261" cy="1443237"/>
          </a:xfrm>
          <a:prstGeom prst="rect">
            <a:avLst/>
          </a:prstGeom>
          <a:noFill/>
          <a:ln>
            <a:noFill/>
          </a:ln>
        </p:spPr>
      </p:pic>
      <p:pic>
        <p:nvPicPr>
          <p:cNvPr id="278" name="Google Shape;278;p35"/>
          <p:cNvPicPr preferRelativeResize="0"/>
          <p:nvPr/>
        </p:nvPicPr>
        <p:blipFill rotWithShape="1">
          <a:blip r:embed="rId6">
            <a:alphaModFix/>
          </a:blip>
          <a:srcRect/>
          <a:stretch/>
        </p:blipFill>
        <p:spPr>
          <a:xfrm>
            <a:off x="7895575" y="59175"/>
            <a:ext cx="1248425" cy="253800"/>
          </a:xfrm>
          <a:prstGeom prst="rect">
            <a:avLst/>
          </a:prstGeom>
          <a:noFill/>
          <a:ln>
            <a:noFill/>
          </a:ln>
        </p:spPr>
      </p:pic>
      <p:sp>
        <p:nvSpPr>
          <p:cNvPr id="279" name="Google Shape;279;p35"/>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80" name="Google Shape;280;p35"/>
          <p:cNvPicPr preferRelativeResize="0"/>
          <p:nvPr/>
        </p:nvPicPr>
        <p:blipFill rotWithShape="1">
          <a:blip r:embed="rId7">
            <a:alphaModFix/>
          </a:blip>
          <a:srcRect/>
          <a:stretch/>
        </p:blipFill>
        <p:spPr>
          <a:xfrm>
            <a:off x="7904352" y="312963"/>
            <a:ext cx="1230875" cy="1357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11</a:t>
            </a:fld>
            <a:endParaRPr/>
          </a:p>
        </p:txBody>
      </p:sp>
      <p:pic>
        <p:nvPicPr>
          <p:cNvPr id="288" name="Google Shape;288;p36"/>
          <p:cNvPicPr preferRelativeResize="0"/>
          <p:nvPr/>
        </p:nvPicPr>
        <p:blipFill rotWithShape="1">
          <a:blip r:embed="rId3">
            <a:alphaModFix/>
          </a:blip>
          <a:srcRect/>
          <a:stretch/>
        </p:blipFill>
        <p:spPr>
          <a:xfrm>
            <a:off x="495856" y="4859948"/>
            <a:ext cx="6257509" cy="249469"/>
          </a:xfrm>
          <a:prstGeom prst="rect">
            <a:avLst/>
          </a:prstGeom>
          <a:noFill/>
          <a:ln>
            <a:noFill/>
          </a:ln>
        </p:spPr>
      </p:pic>
      <p:pic>
        <p:nvPicPr>
          <p:cNvPr id="289" name="Google Shape;289;p36" descr="Questions GIFs - Get the best gif on GIFER"/>
          <p:cNvPicPr preferRelativeResize="0"/>
          <p:nvPr/>
        </p:nvPicPr>
        <p:blipFill rotWithShape="1">
          <a:blip r:embed="rId4">
            <a:alphaModFix/>
          </a:blip>
          <a:srcRect/>
          <a:stretch/>
        </p:blipFill>
        <p:spPr>
          <a:xfrm>
            <a:off x="5334000" y="800100"/>
            <a:ext cx="1943100" cy="3238500"/>
          </a:xfrm>
          <a:prstGeom prst="rect">
            <a:avLst/>
          </a:prstGeom>
          <a:noFill/>
          <a:ln>
            <a:noFill/>
          </a:ln>
        </p:spPr>
      </p:pic>
      <p:pic>
        <p:nvPicPr>
          <p:cNvPr id="290" name="Google Shape;290;p36"/>
          <p:cNvPicPr preferRelativeResize="0"/>
          <p:nvPr/>
        </p:nvPicPr>
        <p:blipFill>
          <a:blip r:embed="rId5">
            <a:alphaModFix/>
          </a:blip>
          <a:stretch>
            <a:fillRect/>
          </a:stretch>
        </p:blipFill>
        <p:spPr>
          <a:xfrm>
            <a:off x="1087600" y="1476381"/>
            <a:ext cx="4373825" cy="2358425"/>
          </a:xfrm>
          <a:prstGeom prst="rect">
            <a:avLst/>
          </a:prstGeom>
          <a:noFill/>
          <a:ln>
            <a:noFill/>
          </a:ln>
        </p:spPr>
      </p:pic>
      <p:pic>
        <p:nvPicPr>
          <p:cNvPr id="291" name="Google Shape;291;p36"/>
          <p:cNvPicPr preferRelativeResize="0"/>
          <p:nvPr/>
        </p:nvPicPr>
        <p:blipFill rotWithShape="1">
          <a:blip r:embed="rId6">
            <a:alphaModFix/>
          </a:blip>
          <a:srcRect/>
          <a:stretch/>
        </p:blipFill>
        <p:spPr>
          <a:xfrm>
            <a:off x="7895575" y="59175"/>
            <a:ext cx="1248425" cy="253800"/>
          </a:xfrm>
          <a:prstGeom prst="rect">
            <a:avLst/>
          </a:prstGeom>
          <a:noFill/>
          <a:ln>
            <a:noFill/>
          </a:ln>
        </p:spPr>
      </p:pic>
      <p:sp>
        <p:nvSpPr>
          <p:cNvPr id="292" name="Google Shape;292;p36"/>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93" name="Google Shape;293;p36"/>
          <p:cNvPicPr preferRelativeResize="0"/>
          <p:nvPr/>
        </p:nvPicPr>
        <p:blipFill rotWithShape="1">
          <a:blip r:embed="rId7">
            <a:alphaModFix/>
          </a:blip>
          <a:srcRect/>
          <a:stretch/>
        </p:blipFill>
        <p:spPr>
          <a:xfrm>
            <a:off x="7904352" y="312963"/>
            <a:ext cx="1230875" cy="1357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7"/>
          <p:cNvGraphicFramePr/>
          <p:nvPr/>
        </p:nvGraphicFramePr>
        <p:xfrm>
          <a:off x="451825" y="2447975"/>
          <a:ext cx="8240325" cy="1526625"/>
        </p:xfrm>
        <a:graphic>
          <a:graphicData uri="http://schemas.openxmlformats.org/drawingml/2006/table">
            <a:tbl>
              <a:tblPr>
                <a:noFill/>
                <a:tableStyleId>{91BC5AEB-DB88-439D-A48A-83AFD7672204}</a:tableStyleId>
              </a:tblPr>
              <a:tblGrid>
                <a:gridCol w="2746775">
                  <a:extLst>
                    <a:ext uri="{9D8B030D-6E8A-4147-A177-3AD203B41FA5}">
                      <a16:colId xmlns:a16="http://schemas.microsoft.com/office/drawing/2014/main" val="20000"/>
                    </a:ext>
                  </a:extLst>
                </a:gridCol>
                <a:gridCol w="2746775">
                  <a:extLst>
                    <a:ext uri="{9D8B030D-6E8A-4147-A177-3AD203B41FA5}">
                      <a16:colId xmlns:a16="http://schemas.microsoft.com/office/drawing/2014/main" val="20001"/>
                    </a:ext>
                  </a:extLst>
                </a:gridCol>
                <a:gridCol w="2746775">
                  <a:extLst>
                    <a:ext uri="{9D8B030D-6E8A-4147-A177-3AD203B41FA5}">
                      <a16:colId xmlns:a16="http://schemas.microsoft.com/office/drawing/2014/main" val="20002"/>
                    </a:ext>
                  </a:extLst>
                </a:gridCol>
              </a:tblGrid>
              <a:tr h="508875">
                <a:tc>
                  <a:txBody>
                    <a:bodyPr/>
                    <a:lstStyle/>
                    <a:p>
                      <a:pPr marL="0" lvl="0" indent="0" algn="ctr" rtl="0">
                        <a:spcBef>
                          <a:spcPts val="0"/>
                        </a:spcBef>
                        <a:spcAft>
                          <a:spcPts val="0"/>
                        </a:spcAft>
                        <a:buNone/>
                      </a:pPr>
                      <a:r>
                        <a:rPr lang="en" sz="1700" b="1">
                          <a:solidFill>
                            <a:schemeClr val="lt1"/>
                          </a:solidFill>
                        </a:rPr>
                        <a:t>Joint Venture</a:t>
                      </a:r>
                      <a:endParaRPr sz="1700" b="1">
                        <a:solidFill>
                          <a:schemeClr val="lt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tc>
                  <a:txBody>
                    <a:bodyPr/>
                    <a:lstStyle/>
                    <a:p>
                      <a:pPr marL="0" lvl="0" indent="0" algn="ctr" rtl="0">
                        <a:spcBef>
                          <a:spcPts val="0"/>
                        </a:spcBef>
                        <a:spcAft>
                          <a:spcPts val="0"/>
                        </a:spcAft>
                        <a:buNone/>
                      </a:pPr>
                      <a:r>
                        <a:rPr lang="en" sz="1700" b="1">
                          <a:solidFill>
                            <a:schemeClr val="lt1"/>
                          </a:solidFill>
                        </a:rPr>
                        <a:t>Established in</a:t>
                      </a:r>
                      <a:endParaRPr sz="1700" b="1">
                        <a:solidFill>
                          <a:schemeClr val="lt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tc>
                  <a:txBody>
                    <a:bodyPr/>
                    <a:lstStyle/>
                    <a:p>
                      <a:pPr marL="0" lvl="0" indent="0" algn="ctr" rtl="0">
                        <a:spcBef>
                          <a:spcPts val="0"/>
                        </a:spcBef>
                        <a:spcAft>
                          <a:spcPts val="0"/>
                        </a:spcAft>
                        <a:buNone/>
                      </a:pPr>
                      <a:r>
                        <a:rPr lang="en" sz="1700" b="1">
                          <a:solidFill>
                            <a:schemeClr val="lt1"/>
                          </a:solidFill>
                        </a:rPr>
                        <a:t>Headquarter </a:t>
                      </a:r>
                      <a:endParaRPr sz="1700" b="1">
                        <a:solidFill>
                          <a:schemeClr val="lt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extLst>
                  <a:ext uri="{0D108BD9-81ED-4DB2-BD59-A6C34878D82A}">
                    <a16:rowId xmlns:a16="http://schemas.microsoft.com/office/drawing/2014/main" val="10000"/>
                  </a:ext>
                </a:extLst>
              </a:tr>
              <a:tr h="508875">
                <a:tc>
                  <a:txBody>
                    <a:bodyPr/>
                    <a:lstStyle/>
                    <a:p>
                      <a:pPr marL="0" marR="0" lvl="0" indent="0" algn="ctr" rtl="0">
                        <a:lnSpc>
                          <a:spcPct val="100000"/>
                        </a:lnSpc>
                        <a:spcBef>
                          <a:spcPts val="0"/>
                        </a:spcBef>
                        <a:spcAft>
                          <a:spcPts val="0"/>
                        </a:spcAft>
                        <a:buNone/>
                      </a:pPr>
                      <a:r>
                        <a:rPr lang="en" b="1"/>
                        <a:t>PNB Bank </a:t>
                      </a:r>
                      <a:endParaRPr b="1"/>
                    </a:p>
                  </a:txBody>
                  <a:tcPr marL="91425" marR="91425" marT="91425" marB="91425" anchor="ctr">
                    <a:lnT w="9525" cap="flat" cmpd="sng">
                      <a:solidFill>
                        <a:schemeClr val="dk2"/>
                      </a:solidFill>
                      <a:prstDash val="solid"/>
                      <a:round/>
                      <a:headEnd type="none" w="sm" len="sm"/>
                      <a:tailEnd type="none" w="sm" len="sm"/>
                    </a:lnT>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1894</a:t>
                      </a:r>
                      <a:endParaRPr b="1"/>
                    </a:p>
                  </a:txBody>
                  <a:tcPr marL="91425" marR="91425" marT="91425" marB="91425" anchor="ctr">
                    <a:lnT w="9525" cap="flat" cmpd="sng">
                      <a:solidFill>
                        <a:schemeClr val="dk2"/>
                      </a:solidFill>
                      <a:prstDash val="solid"/>
                      <a:round/>
                      <a:headEnd type="none" w="sm" len="sm"/>
                      <a:tailEnd type="none" w="sm" len="sm"/>
                    </a:lnT>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New Delhi</a:t>
                      </a:r>
                      <a:endParaRPr b="1"/>
                    </a:p>
                  </a:txBody>
                  <a:tcPr marL="91425" marR="91425" marT="91425" marB="91425" anchor="ctr">
                    <a:lnT w="9525" cap="flat" cmpd="sng">
                      <a:solidFill>
                        <a:schemeClr val="dk2"/>
                      </a:solidFill>
                      <a:prstDash val="solid"/>
                      <a:round/>
                      <a:headEnd type="none" w="sm" len="sm"/>
                      <a:tailEnd type="none" w="sm" len="sm"/>
                    </a:lnT>
                    <a:gradFill>
                      <a:gsLst>
                        <a:gs pos="0">
                          <a:srgbClr val="FFF6DB"/>
                        </a:gs>
                        <a:gs pos="100000">
                          <a:srgbClr val="FAD15C"/>
                        </a:gs>
                      </a:gsLst>
                      <a:lin ang="5400012" scaled="0"/>
                    </a:gradFill>
                  </a:tcPr>
                </a:tc>
                <a:extLst>
                  <a:ext uri="{0D108BD9-81ED-4DB2-BD59-A6C34878D82A}">
                    <a16:rowId xmlns:a16="http://schemas.microsoft.com/office/drawing/2014/main" val="10001"/>
                  </a:ext>
                </a:extLst>
              </a:tr>
              <a:tr h="508875">
                <a:tc>
                  <a:txBody>
                    <a:bodyPr/>
                    <a:lstStyle/>
                    <a:p>
                      <a:pPr marL="0" marR="0" lvl="0" indent="0" algn="ctr" rtl="0">
                        <a:lnSpc>
                          <a:spcPct val="100000"/>
                        </a:lnSpc>
                        <a:spcBef>
                          <a:spcPts val="0"/>
                        </a:spcBef>
                        <a:spcAft>
                          <a:spcPts val="0"/>
                        </a:spcAft>
                        <a:buNone/>
                      </a:pPr>
                      <a:r>
                        <a:rPr lang="en" b="1"/>
                        <a:t>Metlife</a:t>
                      </a:r>
                      <a:endParaRPr b="1"/>
                    </a:p>
                  </a:txBody>
                  <a:tcPr marL="91425" marR="91425" marT="91425" marB="91425" anchor="ctr">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1868</a:t>
                      </a:r>
                      <a:endParaRPr b="1"/>
                    </a:p>
                  </a:txBody>
                  <a:tcPr marL="91425" marR="91425" marT="91425" marB="91425" anchor="ctr">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New York</a:t>
                      </a:r>
                      <a:endParaRPr b="1"/>
                    </a:p>
                  </a:txBody>
                  <a:tcPr marL="91425" marR="91425" marT="91425" marB="91425" anchor="ctr">
                    <a:gradFill>
                      <a:gsLst>
                        <a:gs pos="0">
                          <a:srgbClr val="FFF6DB"/>
                        </a:gs>
                        <a:gs pos="100000">
                          <a:srgbClr val="FAD15C"/>
                        </a:gs>
                      </a:gsLst>
                      <a:lin ang="5400012" scaled="0"/>
                    </a:gradFill>
                  </a:tcPr>
                </a:tc>
                <a:extLst>
                  <a:ext uri="{0D108BD9-81ED-4DB2-BD59-A6C34878D82A}">
                    <a16:rowId xmlns:a16="http://schemas.microsoft.com/office/drawing/2014/main" val="10002"/>
                  </a:ext>
                </a:extLst>
              </a:tr>
            </a:tbl>
          </a:graphicData>
        </a:graphic>
      </p:graphicFrame>
      <p:sp>
        <p:nvSpPr>
          <p:cNvPr id="157" name="Google Shape;157;p27"/>
          <p:cNvSpPr txBox="1">
            <a:spLocks noGrp="1"/>
          </p:cNvSpPr>
          <p:nvPr>
            <p:ph type="sldNum" idx="12"/>
          </p:nvPr>
        </p:nvSpPr>
        <p:spPr>
          <a:xfrm>
            <a:off x="0" y="4817864"/>
            <a:ext cx="2133600" cy="273900"/>
          </a:xfrm>
          <a:prstGeom prst="rect">
            <a:avLst/>
          </a:prstGeom>
          <a:gradFill>
            <a:gsLst>
              <a:gs pos="0">
                <a:srgbClr val="FFD966"/>
              </a:gs>
              <a:gs pos="100000">
                <a:srgbClr val="BF9000"/>
              </a:gs>
              <a:gs pos="100000">
                <a:srgbClr val="737373"/>
              </a:gs>
            </a:gsLst>
            <a:lin ang="5400012"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fld id="{00000000-1234-1234-1234-123412341234}" type="slidenum">
              <a:rPr lang="en" sz="1400" b="1">
                <a:solidFill>
                  <a:srgbClr val="000000"/>
                </a:solidFill>
                <a:latin typeface="Arial"/>
                <a:ea typeface="Arial"/>
                <a:cs typeface="Arial"/>
                <a:sym typeface="Arial"/>
              </a:rPr>
              <a:t>2</a:t>
            </a:fld>
            <a:endParaRPr sz="1400" b="1">
              <a:solidFill>
                <a:srgbClr val="000000"/>
              </a:solidFill>
              <a:latin typeface="Arial"/>
              <a:ea typeface="Arial"/>
              <a:cs typeface="Arial"/>
              <a:sym typeface="Arial"/>
            </a:endParaRPr>
          </a:p>
        </p:txBody>
      </p:sp>
      <p:sp>
        <p:nvSpPr>
          <p:cNvPr id="158" name="Google Shape;158;p27"/>
          <p:cNvSpPr txBox="1"/>
          <p:nvPr/>
        </p:nvSpPr>
        <p:spPr>
          <a:xfrm>
            <a:off x="216173" y="312975"/>
            <a:ext cx="49959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500" b="1">
                <a:solidFill>
                  <a:schemeClr val="dk1"/>
                </a:solidFill>
                <a:latin typeface="Calibri"/>
                <a:ea typeface="Calibri"/>
                <a:cs typeface="Calibri"/>
                <a:sym typeface="Calibri"/>
              </a:rPr>
              <a:t>Insurer History &amp; Branding</a:t>
            </a:r>
            <a:endParaRPr sz="2500" b="1">
              <a:solidFill>
                <a:schemeClr val="dk1"/>
              </a:solidFill>
              <a:latin typeface="Calibri"/>
              <a:ea typeface="Calibri"/>
              <a:cs typeface="Calibri"/>
              <a:sym typeface="Calibri"/>
            </a:endParaRPr>
          </a:p>
        </p:txBody>
      </p:sp>
      <p:sp>
        <p:nvSpPr>
          <p:cNvPr id="159" name="Google Shape;159;p27"/>
          <p:cNvSpPr txBox="1"/>
          <p:nvPr/>
        </p:nvSpPr>
        <p:spPr>
          <a:xfrm>
            <a:off x="291650" y="597375"/>
            <a:ext cx="8659800" cy="17019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spcBef>
                <a:spcPts val="0"/>
              </a:spcBef>
              <a:spcAft>
                <a:spcPts val="0"/>
              </a:spcAft>
              <a:buNone/>
            </a:pPr>
            <a:endParaRPr sz="6941" b="1" u="sng">
              <a:solidFill>
                <a:schemeClr val="dk1"/>
              </a:solidFill>
              <a:latin typeface="Calibri"/>
              <a:ea typeface="Calibri"/>
              <a:cs typeface="Calibri"/>
              <a:sym typeface="Calibri"/>
            </a:endParaRPr>
          </a:p>
          <a:p>
            <a:pPr marL="0" marR="0" lvl="0" indent="0" algn="l" rtl="0">
              <a:spcBef>
                <a:spcPts val="0"/>
              </a:spcBef>
              <a:spcAft>
                <a:spcPts val="0"/>
              </a:spcAft>
              <a:buNone/>
            </a:pPr>
            <a:r>
              <a:rPr lang="en" sz="6941" b="1" u="sng">
                <a:solidFill>
                  <a:schemeClr val="dk1"/>
                </a:solidFill>
                <a:latin typeface="Calibri"/>
                <a:ea typeface="Calibri"/>
                <a:cs typeface="Calibri"/>
                <a:sym typeface="Calibri"/>
              </a:rPr>
              <a:t>About Insurer</a:t>
            </a:r>
            <a:endParaRPr sz="6941" b="1" u="sng">
              <a:solidFill>
                <a:schemeClr val="dk1"/>
              </a:solidFill>
              <a:latin typeface="Calibri"/>
              <a:ea typeface="Calibri"/>
              <a:cs typeface="Calibri"/>
              <a:sym typeface="Calibri"/>
            </a:endParaRPr>
          </a:p>
          <a:p>
            <a:pPr marL="0" marR="0" lvl="0" indent="0" algn="l" rtl="0">
              <a:spcBef>
                <a:spcPts val="0"/>
              </a:spcBef>
              <a:spcAft>
                <a:spcPts val="0"/>
              </a:spcAft>
              <a:buNone/>
            </a:pPr>
            <a:endParaRPr sz="6941" b="1" u="sng">
              <a:solidFill>
                <a:schemeClr val="dk1"/>
              </a:solidFill>
              <a:latin typeface="Calibri"/>
              <a:ea typeface="Calibri"/>
              <a:cs typeface="Calibri"/>
              <a:sym typeface="Calibri"/>
            </a:endParaRPr>
          </a:p>
          <a:p>
            <a:pPr marL="0" marR="0" lvl="0" indent="0" algn="l" rtl="0">
              <a:spcBef>
                <a:spcPts val="0"/>
              </a:spcBef>
              <a:spcAft>
                <a:spcPts val="0"/>
              </a:spcAft>
              <a:buNone/>
            </a:pPr>
            <a:r>
              <a:rPr lang="en" sz="6941">
                <a:solidFill>
                  <a:schemeClr val="dk1"/>
                </a:solidFill>
                <a:latin typeface="Calibri"/>
                <a:ea typeface="Calibri"/>
                <a:cs typeface="Calibri"/>
                <a:sym typeface="Calibri"/>
              </a:rPr>
              <a:t>PNB MetLife is a joint venture where MetLife, NC. Headquarter in USA and Punjab National Bank are the majority stakeholders. PNB MetLife brings together the financial strength of one of the world’s leading life insurance providers, MetLife Inc. and the credibility &amp; reliability of PNB bank, one of the India’s oldest &amp; leading nationalized banks.</a:t>
            </a:r>
            <a:br>
              <a:rPr lang="en" sz="6941">
                <a:solidFill>
                  <a:schemeClr val="dk1"/>
                </a:solidFill>
                <a:latin typeface="Calibri"/>
                <a:ea typeface="Calibri"/>
                <a:cs typeface="Calibri"/>
                <a:sym typeface="Calibri"/>
              </a:rPr>
            </a:b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60" name="Google Shape;160;p27"/>
          <p:cNvPicPr preferRelativeResize="0"/>
          <p:nvPr/>
        </p:nvPicPr>
        <p:blipFill rotWithShape="1">
          <a:blip r:embed="rId3">
            <a:alphaModFix/>
          </a:blip>
          <a:srcRect/>
          <a:stretch/>
        </p:blipFill>
        <p:spPr>
          <a:xfrm>
            <a:off x="495856" y="4859948"/>
            <a:ext cx="6257509" cy="249469"/>
          </a:xfrm>
          <a:prstGeom prst="rect">
            <a:avLst/>
          </a:prstGeom>
          <a:noFill/>
          <a:ln>
            <a:noFill/>
          </a:ln>
        </p:spPr>
      </p:pic>
      <p:pic>
        <p:nvPicPr>
          <p:cNvPr id="161" name="Google Shape;161;p27"/>
          <p:cNvPicPr preferRelativeResize="0"/>
          <p:nvPr/>
        </p:nvPicPr>
        <p:blipFill rotWithShape="1">
          <a:blip r:embed="rId4">
            <a:alphaModFix/>
          </a:blip>
          <a:srcRect/>
          <a:stretch/>
        </p:blipFill>
        <p:spPr>
          <a:xfrm>
            <a:off x="7895575" y="59175"/>
            <a:ext cx="1248425" cy="253800"/>
          </a:xfrm>
          <a:prstGeom prst="rect">
            <a:avLst/>
          </a:prstGeom>
          <a:noFill/>
          <a:ln>
            <a:noFill/>
          </a:ln>
        </p:spPr>
      </p:pic>
      <p:sp>
        <p:nvSpPr>
          <p:cNvPr id="162" name="Google Shape;162;p27"/>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sp>
        <p:nvSpPr>
          <p:cNvPr id="163" name="Google Shape;163;p27"/>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sp>
        <p:nvSpPr>
          <p:cNvPr id="164" name="Google Shape;164;p27"/>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165" name="Google Shape;165;p27"/>
          <p:cNvPicPr preferRelativeResize="0"/>
          <p:nvPr/>
        </p:nvPicPr>
        <p:blipFill rotWithShape="1">
          <a:blip r:embed="rId5">
            <a:alphaModFix/>
          </a:blip>
          <a:srcRect/>
          <a:stretch/>
        </p:blipFill>
        <p:spPr>
          <a:xfrm>
            <a:off x="7904352" y="312963"/>
            <a:ext cx="1230875" cy="1357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subTitle" idx="1"/>
          </p:nvPr>
        </p:nvSpPr>
        <p:spPr>
          <a:xfrm>
            <a:off x="378350" y="628100"/>
            <a:ext cx="10460100" cy="35715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Font typeface="Arial"/>
              <a:buNone/>
            </a:pPr>
            <a:r>
              <a:rPr lang="en" sz="2500" b="1" u="sng" dirty="0">
                <a:solidFill>
                  <a:schemeClr val="dk1"/>
                </a:solidFill>
                <a:highlight>
                  <a:srgbClr val="F1C232"/>
                </a:highlight>
              </a:rPr>
              <a:t>Plan Highlights:</a:t>
            </a:r>
            <a:endParaRPr sz="2500" dirty="0">
              <a:solidFill>
                <a:schemeClr val="dk1"/>
              </a:solidFill>
              <a:highlight>
                <a:srgbClr val="F1C232"/>
              </a:highlight>
            </a:endParaRPr>
          </a:p>
          <a:p>
            <a:pPr marL="0" lvl="0" indent="0" algn="l" rtl="0">
              <a:spcBef>
                <a:spcPts val="0"/>
              </a:spcBef>
              <a:spcAft>
                <a:spcPts val="0"/>
              </a:spcAft>
              <a:buNone/>
            </a:pPr>
            <a:r>
              <a:rPr lang="en" sz="2200" dirty="0">
                <a:solidFill>
                  <a:schemeClr val="dk1"/>
                </a:solidFill>
              </a:rPr>
              <a:t>1.      It is a standard term plan to increase </a:t>
            </a:r>
            <a:r>
              <a:rPr lang="en" sz="2200" b="1" dirty="0">
                <a:solidFill>
                  <a:schemeClr val="dk1"/>
                </a:solidFill>
              </a:rPr>
              <a:t>Insurance penetration.</a:t>
            </a:r>
            <a:br>
              <a:rPr lang="en" sz="2200" b="1" dirty="0">
                <a:solidFill>
                  <a:schemeClr val="dk1"/>
                </a:solidFill>
              </a:rPr>
            </a:br>
            <a:r>
              <a:rPr lang="en" sz="2200" dirty="0">
                <a:solidFill>
                  <a:schemeClr val="dk1"/>
                </a:solidFill>
              </a:rPr>
              <a:t>2.      Common people can buy – </a:t>
            </a:r>
            <a:r>
              <a:rPr lang="en" sz="2200" b="1" dirty="0">
                <a:solidFill>
                  <a:schemeClr val="dk1"/>
                </a:solidFill>
              </a:rPr>
              <a:t>“Specially Low Income group people”.</a:t>
            </a:r>
            <a:br>
              <a:rPr lang="en" sz="2200" b="1" dirty="0">
                <a:solidFill>
                  <a:schemeClr val="dk1"/>
                </a:solidFill>
              </a:rPr>
            </a:br>
            <a:r>
              <a:rPr lang="en" sz="2200" dirty="0">
                <a:solidFill>
                  <a:schemeClr val="dk1"/>
                </a:solidFill>
              </a:rPr>
              <a:t>3.      Min SA: </a:t>
            </a:r>
            <a:r>
              <a:rPr lang="en" sz="2200" b="1" dirty="0">
                <a:solidFill>
                  <a:schemeClr val="dk1"/>
                </a:solidFill>
              </a:rPr>
              <a:t>5L &amp; Max SA: 50L</a:t>
            </a:r>
            <a:r>
              <a:rPr lang="en" sz="2200" dirty="0">
                <a:solidFill>
                  <a:schemeClr val="dk1"/>
                </a:solidFill>
              </a:rPr>
              <a:t> allowed.</a:t>
            </a:r>
            <a:endParaRPr sz="2200" dirty="0">
              <a:solidFill>
                <a:schemeClr val="dk1"/>
              </a:solidFill>
            </a:endParaRPr>
          </a:p>
          <a:p>
            <a:pPr marL="0" lvl="0" indent="0" algn="l" rtl="0">
              <a:spcBef>
                <a:spcPts val="0"/>
              </a:spcBef>
              <a:spcAft>
                <a:spcPts val="0"/>
              </a:spcAft>
              <a:buNone/>
            </a:pPr>
            <a:endParaRPr sz="2200" dirty="0">
              <a:solidFill>
                <a:schemeClr val="dk1"/>
              </a:solidFill>
            </a:endParaRPr>
          </a:p>
          <a:p>
            <a:pPr marL="0" lvl="0" indent="0" algn="l" rtl="0">
              <a:spcBef>
                <a:spcPts val="0"/>
              </a:spcBef>
              <a:spcAft>
                <a:spcPts val="0"/>
              </a:spcAft>
              <a:buClr>
                <a:schemeClr val="dk1"/>
              </a:buClr>
              <a:buFont typeface="Arial"/>
              <a:buNone/>
            </a:pPr>
            <a:endParaRPr sz="2200" dirty="0">
              <a:solidFill>
                <a:schemeClr val="dk1"/>
              </a:solidFill>
            </a:endParaRPr>
          </a:p>
          <a:p>
            <a:pPr marL="0" lvl="0" indent="0" algn="l" rtl="0">
              <a:spcBef>
                <a:spcPts val="0"/>
              </a:spcBef>
              <a:spcAft>
                <a:spcPts val="0"/>
              </a:spcAft>
              <a:buClr>
                <a:schemeClr val="dk1"/>
              </a:buClr>
              <a:buFont typeface="Arial"/>
              <a:buNone/>
            </a:pPr>
            <a:endParaRPr sz="1800" dirty="0">
              <a:solidFill>
                <a:schemeClr val="dk1"/>
              </a:solidFill>
            </a:endParaRPr>
          </a:p>
          <a:p>
            <a:pPr marL="0" lvl="0" indent="0" algn="l" rtl="0">
              <a:spcBef>
                <a:spcPts val="0"/>
              </a:spcBef>
              <a:spcAft>
                <a:spcPts val="0"/>
              </a:spcAft>
              <a:buClr>
                <a:schemeClr val="dk1"/>
              </a:buClr>
              <a:buFont typeface="Arial"/>
              <a:buNone/>
            </a:pPr>
            <a:r>
              <a:rPr lang="en" sz="2400" b="1" dirty="0">
                <a:solidFill>
                  <a:srgbClr val="990000"/>
                </a:solidFill>
              </a:rPr>
              <a:t>Claim Settlement Ratio</a:t>
            </a:r>
            <a:r>
              <a:rPr lang="en" sz="2400" b="1" dirty="0">
                <a:solidFill>
                  <a:schemeClr val="dk1"/>
                </a:solidFill>
              </a:rPr>
              <a:t> : 99.2 %.</a:t>
            </a:r>
            <a:br>
              <a:rPr lang="en" sz="2400" b="1" dirty="0">
                <a:solidFill>
                  <a:schemeClr val="dk1"/>
                </a:solidFill>
              </a:rPr>
            </a:br>
            <a:r>
              <a:rPr lang="en" sz="2400" b="1" dirty="0">
                <a:solidFill>
                  <a:srgbClr val="990000"/>
                </a:solidFill>
              </a:rPr>
              <a:t>Solvency Ratio</a:t>
            </a:r>
            <a:r>
              <a:rPr lang="en" sz="2400" b="1" dirty="0">
                <a:solidFill>
                  <a:schemeClr val="dk1"/>
                </a:solidFill>
              </a:rPr>
              <a:t> : 1.87</a:t>
            </a:r>
            <a:br>
              <a:rPr lang="en" sz="2400" b="1" dirty="0">
                <a:solidFill>
                  <a:schemeClr val="dk1"/>
                </a:solidFill>
              </a:rPr>
            </a:br>
            <a:r>
              <a:rPr lang="en" sz="2400" b="1" dirty="0">
                <a:solidFill>
                  <a:srgbClr val="990000"/>
                </a:solidFill>
              </a:rPr>
              <a:t>Death Claim Amount paid in FY 23-24</a:t>
            </a:r>
            <a:r>
              <a:rPr lang="en" sz="2400" b="1" dirty="0">
                <a:solidFill>
                  <a:schemeClr val="dk1"/>
                </a:solidFill>
              </a:rPr>
              <a:t>: 407 Cr INR</a:t>
            </a:r>
            <a:endParaRPr sz="2400" b="1" dirty="0">
              <a:solidFill>
                <a:schemeClr val="dk1"/>
              </a:solidFill>
            </a:endParaRPr>
          </a:p>
          <a:p>
            <a:pPr marL="0" lvl="0" indent="0" algn="l" rtl="0">
              <a:spcBef>
                <a:spcPts val="0"/>
              </a:spcBef>
              <a:spcAft>
                <a:spcPts val="0"/>
              </a:spcAft>
              <a:buClr>
                <a:schemeClr val="dk1"/>
              </a:buClr>
              <a:buFont typeface="Arial"/>
              <a:buNone/>
            </a:pPr>
            <a:endParaRPr sz="2400" b="1" dirty="0">
              <a:solidFill>
                <a:schemeClr val="dk1"/>
              </a:solidFill>
            </a:endParaRPr>
          </a:p>
        </p:txBody>
      </p:sp>
      <p:pic>
        <p:nvPicPr>
          <p:cNvPr id="171" name="Google Shape;171;p28"/>
          <p:cNvPicPr preferRelativeResize="0"/>
          <p:nvPr/>
        </p:nvPicPr>
        <p:blipFill rotWithShape="1">
          <a:blip r:embed="rId3">
            <a:alphaModFix/>
          </a:blip>
          <a:srcRect/>
          <a:stretch/>
        </p:blipFill>
        <p:spPr>
          <a:xfrm>
            <a:off x="7895575" y="59175"/>
            <a:ext cx="1248425" cy="253800"/>
          </a:xfrm>
          <a:prstGeom prst="rect">
            <a:avLst/>
          </a:prstGeom>
          <a:noFill/>
          <a:ln>
            <a:noFill/>
          </a:ln>
        </p:spPr>
      </p:pic>
      <p:sp>
        <p:nvSpPr>
          <p:cNvPr id="172" name="Google Shape;172;p28"/>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173" name="Google Shape;173;p28"/>
          <p:cNvPicPr preferRelativeResize="0"/>
          <p:nvPr/>
        </p:nvPicPr>
        <p:blipFill rotWithShape="1">
          <a:blip r:embed="rId4">
            <a:alphaModFix/>
          </a:blip>
          <a:srcRect/>
          <a:stretch/>
        </p:blipFill>
        <p:spPr>
          <a:xfrm>
            <a:off x="7904352" y="312963"/>
            <a:ext cx="1230875" cy="1357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p29"/>
          <p:cNvGraphicFramePr/>
          <p:nvPr>
            <p:extLst>
              <p:ext uri="{D42A27DB-BD31-4B8C-83A1-F6EECF244321}">
                <p14:modId xmlns:p14="http://schemas.microsoft.com/office/powerpoint/2010/main" val="2015796983"/>
              </p:ext>
            </p:extLst>
          </p:nvPr>
        </p:nvGraphicFramePr>
        <p:xfrm>
          <a:off x="244663" y="472338"/>
          <a:ext cx="8401675" cy="4748570"/>
        </p:xfrm>
        <a:graphic>
          <a:graphicData uri="http://schemas.openxmlformats.org/drawingml/2006/table">
            <a:tbl>
              <a:tblPr>
                <a:noFill/>
                <a:tableStyleId>{91BC5AEB-DB88-439D-A48A-83AFD7672204}</a:tableStyleId>
              </a:tblPr>
              <a:tblGrid>
                <a:gridCol w="2365475">
                  <a:extLst>
                    <a:ext uri="{9D8B030D-6E8A-4147-A177-3AD203B41FA5}">
                      <a16:colId xmlns:a16="http://schemas.microsoft.com/office/drawing/2014/main" val="20000"/>
                    </a:ext>
                  </a:extLst>
                </a:gridCol>
                <a:gridCol w="1835350">
                  <a:extLst>
                    <a:ext uri="{9D8B030D-6E8A-4147-A177-3AD203B41FA5}">
                      <a16:colId xmlns:a16="http://schemas.microsoft.com/office/drawing/2014/main" val="20001"/>
                    </a:ext>
                  </a:extLst>
                </a:gridCol>
                <a:gridCol w="2100425">
                  <a:extLst>
                    <a:ext uri="{9D8B030D-6E8A-4147-A177-3AD203B41FA5}">
                      <a16:colId xmlns:a16="http://schemas.microsoft.com/office/drawing/2014/main" val="20002"/>
                    </a:ext>
                  </a:extLst>
                </a:gridCol>
                <a:gridCol w="2100425">
                  <a:extLst>
                    <a:ext uri="{9D8B030D-6E8A-4147-A177-3AD203B41FA5}">
                      <a16:colId xmlns:a16="http://schemas.microsoft.com/office/drawing/2014/main" val="20003"/>
                    </a:ext>
                  </a:extLst>
                </a:gridCol>
              </a:tblGrid>
              <a:tr h="352675">
                <a:tc>
                  <a:txBody>
                    <a:bodyPr/>
                    <a:lstStyle/>
                    <a:p>
                      <a:pPr marL="0" marR="0" lvl="0" indent="0" algn="ctr" rtl="0">
                        <a:lnSpc>
                          <a:spcPct val="100000"/>
                        </a:lnSpc>
                        <a:spcBef>
                          <a:spcPts val="0"/>
                        </a:spcBef>
                        <a:spcAft>
                          <a:spcPts val="0"/>
                        </a:spcAft>
                        <a:buNone/>
                      </a:pPr>
                      <a:r>
                        <a:rPr lang="en" b="1">
                          <a:solidFill>
                            <a:schemeClr val="lt1"/>
                          </a:solidFill>
                        </a:rPr>
                        <a:t>Parameter</a:t>
                      </a:r>
                      <a:endParaRPr b="1">
                        <a:solidFill>
                          <a:schemeClr val="lt1"/>
                        </a:solidFill>
                      </a:endParaRPr>
                    </a:p>
                  </a:txBody>
                  <a:tcPr marL="91425" marR="91425" marT="91425" marB="91425">
                    <a:gradFill>
                      <a:gsLst>
                        <a:gs pos="0">
                          <a:srgbClr val="DB0000"/>
                        </a:gs>
                        <a:gs pos="100000">
                          <a:srgbClr val="540303"/>
                        </a:gs>
                      </a:gsLst>
                      <a:path path="circle">
                        <a:fillToRect l="50000" t="50000" r="50000" b="50000"/>
                      </a:path>
                      <a:tileRect/>
                    </a:gradFill>
                  </a:tcPr>
                </a:tc>
                <a:tc>
                  <a:txBody>
                    <a:bodyPr/>
                    <a:lstStyle/>
                    <a:p>
                      <a:pPr marL="0" marR="0" lvl="0" indent="0" algn="ctr" rtl="0">
                        <a:lnSpc>
                          <a:spcPct val="100000"/>
                        </a:lnSpc>
                        <a:spcBef>
                          <a:spcPts val="0"/>
                        </a:spcBef>
                        <a:spcAft>
                          <a:spcPts val="0"/>
                        </a:spcAft>
                        <a:buNone/>
                      </a:pPr>
                      <a:r>
                        <a:rPr lang="en" b="1">
                          <a:solidFill>
                            <a:schemeClr val="lt1"/>
                          </a:solidFill>
                        </a:rPr>
                        <a:t>Minimum</a:t>
                      </a:r>
                      <a:endParaRPr b="1">
                        <a:solidFill>
                          <a:schemeClr val="lt1"/>
                        </a:solidFill>
                      </a:endParaRPr>
                    </a:p>
                  </a:txBody>
                  <a:tcPr marL="91425" marR="91425" marT="91425" marB="91425">
                    <a:gradFill>
                      <a:gsLst>
                        <a:gs pos="0">
                          <a:srgbClr val="DB0000"/>
                        </a:gs>
                        <a:gs pos="100000">
                          <a:srgbClr val="540303"/>
                        </a:gs>
                      </a:gsLst>
                      <a:path path="circle">
                        <a:fillToRect l="50000" t="50000" r="50000" b="50000"/>
                      </a:path>
                      <a:tileRect/>
                    </a:gradFill>
                  </a:tcPr>
                </a:tc>
                <a:tc>
                  <a:txBody>
                    <a:bodyPr/>
                    <a:lstStyle/>
                    <a:p>
                      <a:pPr marL="0" marR="0" lvl="0" indent="0" algn="ctr" rtl="0">
                        <a:lnSpc>
                          <a:spcPct val="100000"/>
                        </a:lnSpc>
                        <a:spcBef>
                          <a:spcPts val="0"/>
                        </a:spcBef>
                        <a:spcAft>
                          <a:spcPts val="0"/>
                        </a:spcAft>
                        <a:buNone/>
                      </a:pPr>
                      <a:endParaRPr b="1">
                        <a:solidFill>
                          <a:schemeClr val="lt1"/>
                        </a:solidFill>
                      </a:endParaRPr>
                    </a:p>
                  </a:txBody>
                  <a:tcPr marL="91425" marR="91425" marT="91425" marB="91425">
                    <a:gradFill>
                      <a:gsLst>
                        <a:gs pos="0">
                          <a:srgbClr val="DB0000"/>
                        </a:gs>
                        <a:gs pos="100000">
                          <a:srgbClr val="540303"/>
                        </a:gs>
                      </a:gsLst>
                      <a:path path="circle">
                        <a:fillToRect l="50000" t="50000" r="50000" b="50000"/>
                      </a:path>
                      <a:tileRect/>
                    </a:gradFill>
                  </a:tcPr>
                </a:tc>
                <a:tc>
                  <a:txBody>
                    <a:bodyPr/>
                    <a:lstStyle/>
                    <a:p>
                      <a:pPr marL="0" marR="0" lvl="0" indent="0" algn="ctr" rtl="0">
                        <a:lnSpc>
                          <a:spcPct val="100000"/>
                        </a:lnSpc>
                        <a:spcBef>
                          <a:spcPts val="0"/>
                        </a:spcBef>
                        <a:spcAft>
                          <a:spcPts val="0"/>
                        </a:spcAft>
                        <a:buNone/>
                      </a:pPr>
                      <a:r>
                        <a:rPr lang="en" b="1">
                          <a:solidFill>
                            <a:schemeClr val="lt1"/>
                          </a:solidFill>
                        </a:rPr>
                        <a:t>Maximum</a:t>
                      </a:r>
                      <a:endParaRPr b="1">
                        <a:solidFill>
                          <a:schemeClr val="lt1"/>
                        </a:solidFill>
                      </a:endParaRPr>
                    </a:p>
                  </a:txBody>
                  <a:tcPr marL="91425" marR="91425" marT="91425" marB="91425">
                    <a:gradFill>
                      <a:gsLst>
                        <a:gs pos="0">
                          <a:srgbClr val="DB0000"/>
                        </a:gs>
                        <a:gs pos="100000">
                          <a:srgbClr val="540303"/>
                        </a:gs>
                      </a:gsLst>
                      <a:path path="circle">
                        <a:fillToRect l="50000" t="50000" r="50000" b="50000"/>
                      </a:path>
                      <a:tileRect/>
                    </a:gradFill>
                  </a:tcPr>
                </a:tc>
                <a:extLst>
                  <a:ext uri="{0D108BD9-81ED-4DB2-BD59-A6C34878D82A}">
                    <a16:rowId xmlns:a16="http://schemas.microsoft.com/office/drawing/2014/main" val="10000"/>
                  </a:ext>
                </a:extLst>
              </a:tr>
              <a:tr h="352675">
                <a:tc>
                  <a:txBody>
                    <a:bodyPr/>
                    <a:lstStyle/>
                    <a:p>
                      <a:pPr marL="0" marR="0" lvl="0" indent="0" algn="ctr" rtl="0">
                        <a:lnSpc>
                          <a:spcPct val="100000"/>
                        </a:lnSpc>
                        <a:spcBef>
                          <a:spcPts val="0"/>
                        </a:spcBef>
                        <a:spcAft>
                          <a:spcPts val="0"/>
                        </a:spcAft>
                        <a:buNone/>
                      </a:pPr>
                      <a:r>
                        <a:rPr lang="en" b="1"/>
                        <a:t>Age at entry </a:t>
                      </a:r>
                      <a:endParaRPr b="1"/>
                    </a:p>
                  </a:txBody>
                  <a:tcPr marL="91425" marR="91425" marT="91425" marB="91425" anchor="ctr">
                    <a:gradFill>
                      <a:gsLst>
                        <a:gs pos="0">
                          <a:srgbClr val="FFF6DB"/>
                        </a:gs>
                        <a:gs pos="100000">
                          <a:srgbClr val="FAD15C"/>
                        </a:gs>
                      </a:gsLst>
                      <a:lin ang="5400012" scaled="0"/>
                    </a:gradFill>
                  </a:tcPr>
                </a:tc>
                <a:tc gridSpan="2">
                  <a:txBody>
                    <a:bodyPr/>
                    <a:lstStyle/>
                    <a:p>
                      <a:pPr marL="0" lvl="0" indent="0" algn="l" rtl="0">
                        <a:spcBef>
                          <a:spcPts val="0"/>
                        </a:spcBef>
                        <a:spcAft>
                          <a:spcPts val="0"/>
                        </a:spcAft>
                        <a:buNone/>
                      </a:pPr>
                      <a:r>
                        <a:rPr lang="en" b="1"/>
                        <a:t>18</a:t>
                      </a:r>
                      <a:endParaRPr b="1"/>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r>
                        <a:rPr lang="en" b="1"/>
                        <a:t>65</a:t>
                      </a:r>
                      <a:endParaRPr b="1"/>
                    </a:p>
                  </a:txBody>
                  <a:tcPr marL="91425" marR="91425" marT="91425" marB="91425"/>
                </a:tc>
                <a:extLst>
                  <a:ext uri="{0D108BD9-81ED-4DB2-BD59-A6C34878D82A}">
                    <a16:rowId xmlns:a16="http://schemas.microsoft.com/office/drawing/2014/main" val="10001"/>
                  </a:ext>
                </a:extLst>
              </a:tr>
              <a:tr h="352675">
                <a:tc>
                  <a:txBody>
                    <a:bodyPr/>
                    <a:lstStyle/>
                    <a:p>
                      <a:pPr marL="0" marR="0" lvl="0" indent="0" algn="ctr" rtl="0">
                        <a:lnSpc>
                          <a:spcPct val="100000"/>
                        </a:lnSpc>
                        <a:spcBef>
                          <a:spcPts val="0"/>
                        </a:spcBef>
                        <a:spcAft>
                          <a:spcPts val="0"/>
                        </a:spcAft>
                        <a:buNone/>
                      </a:pPr>
                      <a:r>
                        <a:rPr lang="en" b="1"/>
                        <a:t>Age at maturity</a:t>
                      </a:r>
                      <a:endParaRPr b="1"/>
                    </a:p>
                  </a:txBody>
                  <a:tcPr marL="91425" marR="91425" marT="91425" marB="91425" anchor="ctr">
                    <a:gradFill>
                      <a:gsLst>
                        <a:gs pos="0">
                          <a:srgbClr val="FFF6DB"/>
                        </a:gs>
                        <a:gs pos="100000">
                          <a:srgbClr val="FAD15C"/>
                        </a:gs>
                      </a:gsLst>
                      <a:lin ang="5400012" scaled="0"/>
                    </a:gradFill>
                  </a:tcPr>
                </a:tc>
                <a:tc gridSpan="2">
                  <a:txBody>
                    <a:bodyPr/>
                    <a:lstStyle/>
                    <a:p>
                      <a:pPr marL="0" lvl="0" indent="0" algn="l" rtl="0">
                        <a:spcBef>
                          <a:spcPts val="0"/>
                        </a:spcBef>
                        <a:spcAft>
                          <a:spcPts val="0"/>
                        </a:spcAft>
                        <a:buNone/>
                      </a:pPr>
                      <a:r>
                        <a:rPr lang="en" b="1"/>
                        <a:t>23</a:t>
                      </a:r>
                      <a:endParaRPr b="1"/>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r>
                        <a:rPr lang="en" b="1"/>
                        <a:t>70</a:t>
                      </a:r>
                      <a:endParaRPr b="1"/>
                    </a:p>
                  </a:txBody>
                  <a:tcPr marL="91425" marR="91425" marT="91425" marB="91425"/>
                </a:tc>
                <a:extLst>
                  <a:ext uri="{0D108BD9-81ED-4DB2-BD59-A6C34878D82A}">
                    <a16:rowId xmlns:a16="http://schemas.microsoft.com/office/drawing/2014/main" val="10002"/>
                  </a:ext>
                </a:extLst>
              </a:tr>
              <a:tr h="352675">
                <a:tc>
                  <a:txBody>
                    <a:bodyPr/>
                    <a:lstStyle/>
                    <a:p>
                      <a:pPr marL="0" marR="0" lvl="0" indent="0" algn="ctr" rtl="0">
                        <a:lnSpc>
                          <a:spcPct val="100000"/>
                        </a:lnSpc>
                        <a:spcBef>
                          <a:spcPts val="0"/>
                        </a:spcBef>
                        <a:spcAft>
                          <a:spcPts val="0"/>
                        </a:spcAft>
                        <a:buNone/>
                      </a:pPr>
                      <a:r>
                        <a:rPr lang="en" b="1"/>
                        <a:t>Sum Assured</a:t>
                      </a:r>
                      <a:endParaRPr b="1"/>
                    </a:p>
                  </a:txBody>
                  <a:tcPr marL="91425" marR="91425" marT="91425" marB="91425" anchor="ctr">
                    <a:gradFill>
                      <a:gsLst>
                        <a:gs pos="0">
                          <a:srgbClr val="FFF6DB"/>
                        </a:gs>
                        <a:gs pos="100000">
                          <a:srgbClr val="FAD15C"/>
                        </a:gs>
                      </a:gsLst>
                      <a:lin ang="5400012" scaled="0"/>
                    </a:gradFill>
                  </a:tcPr>
                </a:tc>
                <a:tc gridSpan="2">
                  <a:txBody>
                    <a:bodyPr/>
                    <a:lstStyle/>
                    <a:p>
                      <a:pPr marL="0" lvl="0" indent="0" algn="l" rtl="0">
                        <a:spcBef>
                          <a:spcPts val="0"/>
                        </a:spcBef>
                        <a:spcAft>
                          <a:spcPts val="0"/>
                        </a:spcAft>
                        <a:buNone/>
                      </a:pPr>
                      <a:r>
                        <a:rPr lang="en" b="1" dirty="0"/>
                        <a:t>5.00.000</a:t>
                      </a:r>
                      <a:endParaRPr b="1" dirty="0"/>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r>
                        <a:rPr lang="en" b="1"/>
                        <a:t>50.00.000</a:t>
                      </a:r>
                      <a:endParaRPr b="1"/>
                    </a:p>
                  </a:txBody>
                  <a:tcPr marL="91425" marR="91425" marT="91425" marB="91425"/>
                </a:tc>
                <a:extLst>
                  <a:ext uri="{0D108BD9-81ED-4DB2-BD59-A6C34878D82A}">
                    <a16:rowId xmlns:a16="http://schemas.microsoft.com/office/drawing/2014/main" val="10003"/>
                  </a:ext>
                </a:extLst>
              </a:tr>
              <a:tr h="542600">
                <a:tc rowSpan="5">
                  <a:txBody>
                    <a:bodyPr/>
                    <a:lstStyle/>
                    <a:p>
                      <a:pPr marL="0" marR="0" lvl="0" indent="0" algn="ctr" rtl="0">
                        <a:lnSpc>
                          <a:spcPct val="100000"/>
                        </a:lnSpc>
                        <a:spcBef>
                          <a:spcPts val="0"/>
                        </a:spcBef>
                        <a:spcAft>
                          <a:spcPts val="0"/>
                        </a:spcAft>
                        <a:buNone/>
                      </a:pPr>
                      <a:r>
                        <a:rPr lang="en-IN" b="1" dirty="0"/>
                        <a:t>Premium Payment Term</a:t>
                      </a:r>
                      <a:endParaRPr b="1" dirty="0"/>
                    </a:p>
                  </a:txBody>
                  <a:tcPr marL="91425" marR="91425" marT="91425" marB="91425" anchor="ctr">
                    <a:gradFill>
                      <a:gsLst>
                        <a:gs pos="0">
                          <a:srgbClr val="FFF6DB"/>
                        </a:gs>
                        <a:gs pos="100000">
                          <a:srgbClr val="FAD15C"/>
                        </a:gs>
                      </a:gsLst>
                      <a:lin ang="5400012" scaled="0"/>
                    </a:gradFill>
                  </a:tcPr>
                </a:tc>
                <a:tc>
                  <a:txBody>
                    <a:bodyPr/>
                    <a:lstStyle/>
                    <a:p>
                      <a:pPr marL="0" lvl="0" indent="0" algn="l" rtl="0">
                        <a:spcBef>
                          <a:spcPts val="0"/>
                        </a:spcBef>
                        <a:spcAft>
                          <a:spcPts val="0"/>
                        </a:spcAft>
                        <a:buNone/>
                      </a:pPr>
                      <a:endParaRPr b="1" dirty="0"/>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extLst>
                  <a:ext uri="{0D108BD9-81ED-4DB2-BD59-A6C34878D82A}">
                    <a16:rowId xmlns:a16="http://schemas.microsoft.com/office/drawing/2014/main" val="10004"/>
                  </a:ext>
                </a:extLst>
              </a:tr>
              <a:tr h="352675">
                <a:tc vMerge="1">
                  <a:txBody>
                    <a:bodyPr/>
                    <a:lstStyle/>
                    <a:p>
                      <a:endParaRPr lang="en-US"/>
                    </a:p>
                  </a:txBody>
                  <a:tcPr/>
                </a:tc>
                <a:tc>
                  <a:txBody>
                    <a:bodyPr/>
                    <a:lstStyle/>
                    <a:p>
                      <a:pPr marL="0" lvl="0" indent="0" algn="l" rtl="0">
                        <a:spcBef>
                          <a:spcPts val="0"/>
                        </a:spcBef>
                        <a:spcAft>
                          <a:spcPts val="0"/>
                        </a:spcAft>
                        <a:buNone/>
                      </a:pPr>
                      <a:r>
                        <a:rPr lang="en" b="1"/>
                        <a:t>Single Pay</a:t>
                      </a:r>
                      <a:endParaRPr b="1"/>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tc rowSpan="4">
                  <a:txBody>
                    <a:bodyPr/>
                    <a:lstStyle/>
                    <a:p>
                      <a:pPr marL="0" lvl="0" indent="0" algn="l" rtl="0">
                        <a:spcBef>
                          <a:spcPts val="0"/>
                        </a:spcBef>
                        <a:spcAft>
                          <a:spcPts val="0"/>
                        </a:spcAft>
                        <a:buNone/>
                      </a:pPr>
                      <a:endParaRPr b="1" dirty="0"/>
                    </a:p>
                  </a:txBody>
                  <a:tcPr marL="91425" marR="91425" marT="91425" marB="91425"/>
                </a:tc>
                <a:extLst>
                  <a:ext uri="{0D108BD9-81ED-4DB2-BD59-A6C34878D82A}">
                    <a16:rowId xmlns:a16="http://schemas.microsoft.com/office/drawing/2014/main" val="10005"/>
                  </a:ext>
                </a:extLst>
              </a:tr>
              <a:tr h="352675">
                <a:tc vMerge="1">
                  <a:txBody>
                    <a:bodyPr/>
                    <a:lstStyle/>
                    <a:p>
                      <a:endParaRPr lang="en-US"/>
                    </a:p>
                  </a:txBody>
                  <a:tcPr/>
                </a:tc>
                <a:tc>
                  <a:txBody>
                    <a:bodyPr/>
                    <a:lstStyle/>
                    <a:p>
                      <a:pPr marL="0" lvl="0" indent="0" algn="l" rtl="0">
                        <a:spcBef>
                          <a:spcPts val="0"/>
                        </a:spcBef>
                        <a:spcAft>
                          <a:spcPts val="0"/>
                        </a:spcAft>
                        <a:buNone/>
                      </a:pPr>
                      <a:r>
                        <a:rPr lang="en" b="1" dirty="0"/>
                        <a:t>Limited Pay 5,10 </a:t>
                      </a:r>
                      <a:r>
                        <a:rPr lang="en-IN" b="1" dirty="0"/>
                        <a:t>and pay till 60 years of age</a:t>
                      </a:r>
                      <a:endParaRPr b="1" dirty="0"/>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tc vMerge="1">
                  <a:txBody>
                    <a:bodyPr/>
                    <a:lstStyle/>
                    <a:p>
                      <a:endParaRPr lang="en-US"/>
                    </a:p>
                  </a:txBody>
                  <a:tcPr/>
                </a:tc>
                <a:extLst>
                  <a:ext uri="{0D108BD9-81ED-4DB2-BD59-A6C34878D82A}">
                    <a16:rowId xmlns:a16="http://schemas.microsoft.com/office/drawing/2014/main" val="10006"/>
                  </a:ext>
                </a:extLst>
              </a:tr>
              <a:tr h="352675">
                <a:tc vMerge="1">
                  <a:txBody>
                    <a:bodyPr/>
                    <a:lstStyle/>
                    <a:p>
                      <a:endParaRPr lang="en-US"/>
                    </a:p>
                  </a:txBody>
                  <a:tcPr/>
                </a:tc>
                <a:tc>
                  <a:txBody>
                    <a:bodyPr/>
                    <a:lstStyle/>
                    <a:p>
                      <a:pPr marL="0" lvl="0" indent="0" algn="l" rtl="0">
                        <a:spcBef>
                          <a:spcPts val="0"/>
                        </a:spcBef>
                        <a:spcAft>
                          <a:spcPts val="0"/>
                        </a:spcAft>
                        <a:buNone/>
                      </a:pPr>
                      <a:r>
                        <a:rPr lang="en-IN" b="1" dirty="0"/>
                        <a:t>Regular Pay</a:t>
                      </a:r>
                      <a:endParaRPr b="1" dirty="0"/>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tc vMerge="1">
                  <a:txBody>
                    <a:bodyPr/>
                    <a:lstStyle/>
                    <a:p>
                      <a:endParaRPr lang="en-US"/>
                    </a:p>
                  </a:txBody>
                  <a:tcPr/>
                </a:tc>
                <a:extLst>
                  <a:ext uri="{0D108BD9-81ED-4DB2-BD59-A6C34878D82A}">
                    <a16:rowId xmlns:a16="http://schemas.microsoft.com/office/drawing/2014/main" val="10007"/>
                  </a:ext>
                </a:extLst>
              </a:tr>
              <a:tr h="352675">
                <a:tc vMerge="1">
                  <a:txBody>
                    <a:bodyPr/>
                    <a:lstStyle/>
                    <a:p>
                      <a:endParaRPr lang="en-US"/>
                    </a:p>
                  </a:txBody>
                  <a:tcPr/>
                </a:tc>
                <a:tc>
                  <a:txBody>
                    <a:bodyPr/>
                    <a:lstStyle/>
                    <a:p>
                      <a:pPr marL="0" lvl="0" indent="0" algn="l" rtl="0">
                        <a:spcBef>
                          <a:spcPts val="0"/>
                        </a:spcBef>
                        <a:spcAft>
                          <a:spcPts val="0"/>
                        </a:spcAft>
                        <a:buNone/>
                      </a:pPr>
                      <a:endParaRPr b="1" dirty="0"/>
                    </a:p>
                  </a:txBody>
                  <a:tcPr marL="91425" marR="91425" marT="91425" marB="91425"/>
                </a:tc>
                <a:tc>
                  <a:txBody>
                    <a:bodyPr/>
                    <a:lstStyle/>
                    <a:p>
                      <a:pPr marL="0" lvl="0" indent="0" algn="l" rtl="0">
                        <a:spcBef>
                          <a:spcPts val="0"/>
                        </a:spcBef>
                        <a:spcAft>
                          <a:spcPts val="0"/>
                        </a:spcAft>
                        <a:buNone/>
                      </a:pPr>
                      <a:endParaRPr b="1" dirty="0"/>
                    </a:p>
                  </a:txBody>
                  <a:tcPr marL="91425" marR="91425" marT="91425" marB="91425"/>
                </a:tc>
                <a:tc vMerge="1">
                  <a:txBody>
                    <a:bodyPr/>
                    <a:lstStyle/>
                    <a:p>
                      <a:endParaRPr lang="en-US"/>
                    </a:p>
                  </a:txBody>
                  <a:tcPr/>
                </a:tc>
                <a:extLst>
                  <a:ext uri="{0D108BD9-81ED-4DB2-BD59-A6C34878D82A}">
                    <a16:rowId xmlns:a16="http://schemas.microsoft.com/office/drawing/2014/main" val="10008"/>
                  </a:ext>
                </a:extLst>
              </a:tr>
              <a:tr h="352675">
                <a:tc>
                  <a:txBody>
                    <a:bodyPr/>
                    <a:lstStyle/>
                    <a:p>
                      <a:pPr marL="0" marR="0" lvl="0" indent="0" algn="ctr" rtl="0">
                        <a:lnSpc>
                          <a:spcPct val="100000"/>
                        </a:lnSpc>
                        <a:spcBef>
                          <a:spcPts val="0"/>
                        </a:spcBef>
                        <a:spcAft>
                          <a:spcPts val="0"/>
                        </a:spcAft>
                        <a:buNone/>
                      </a:pPr>
                      <a:r>
                        <a:rPr lang="en" b="1" dirty="0"/>
                        <a:t>Premium Payment Frequency</a:t>
                      </a:r>
                      <a:endParaRPr b="1" dirty="0"/>
                    </a:p>
                  </a:txBody>
                  <a:tcPr marL="91425" marR="91425" marT="91425" marB="91425" anchor="ctr">
                    <a:gradFill>
                      <a:gsLst>
                        <a:gs pos="0">
                          <a:srgbClr val="FFF6DB"/>
                        </a:gs>
                        <a:gs pos="100000">
                          <a:srgbClr val="FAD15C"/>
                        </a:gs>
                      </a:gsLst>
                      <a:lin ang="5400012" scaled="0"/>
                    </a:gradFill>
                  </a:tcPr>
                </a:tc>
                <a:tc gridSpan="2">
                  <a:txBody>
                    <a:bodyPr/>
                    <a:lstStyle/>
                    <a:p>
                      <a:pPr marL="0" lvl="0" indent="0" algn="l" rtl="0">
                        <a:spcBef>
                          <a:spcPts val="0"/>
                        </a:spcBef>
                        <a:spcAft>
                          <a:spcPts val="0"/>
                        </a:spcAft>
                        <a:buNone/>
                      </a:pPr>
                      <a:r>
                        <a:rPr lang="en" b="1"/>
                        <a:t>yearly/half yearly/ monthly </a:t>
                      </a:r>
                      <a:endParaRPr b="1"/>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b="1" dirty="0"/>
                    </a:p>
                  </a:txBody>
                  <a:tcPr marL="91425" marR="91425" marT="91425" marB="91425"/>
                </a:tc>
                <a:extLst>
                  <a:ext uri="{0D108BD9-81ED-4DB2-BD59-A6C34878D82A}">
                    <a16:rowId xmlns:a16="http://schemas.microsoft.com/office/drawing/2014/main" val="10009"/>
                  </a:ext>
                </a:extLst>
              </a:tr>
            </a:tbl>
          </a:graphicData>
        </a:graphic>
      </p:graphicFrame>
      <p:sp>
        <p:nvSpPr>
          <p:cNvPr id="181" name="Google Shape;181;p29"/>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182" name="Google Shape;182;p29"/>
          <p:cNvSpPr txBox="1"/>
          <p:nvPr/>
        </p:nvSpPr>
        <p:spPr>
          <a:xfrm>
            <a:off x="156466" y="144565"/>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400" b="1">
                <a:solidFill>
                  <a:schemeClr val="dk1"/>
                </a:solidFill>
                <a:latin typeface="Calibri"/>
                <a:ea typeface="Calibri"/>
                <a:cs typeface="Calibri"/>
                <a:sym typeface="Calibri"/>
              </a:rPr>
              <a:t>Eligibility Criteria</a:t>
            </a:r>
            <a:endParaRPr sz="2400" b="1">
              <a:solidFill>
                <a:schemeClr val="dk1"/>
              </a:solidFill>
              <a:latin typeface="Calibri"/>
              <a:ea typeface="Calibri"/>
              <a:cs typeface="Calibri"/>
              <a:sym typeface="Calibri"/>
            </a:endParaRPr>
          </a:p>
        </p:txBody>
      </p:sp>
      <p:pic>
        <p:nvPicPr>
          <p:cNvPr id="183" name="Google Shape;183;p29"/>
          <p:cNvPicPr preferRelativeResize="0"/>
          <p:nvPr/>
        </p:nvPicPr>
        <p:blipFill rotWithShape="1">
          <a:blip r:embed="rId3">
            <a:alphaModFix/>
          </a:blip>
          <a:srcRect/>
          <a:stretch/>
        </p:blipFill>
        <p:spPr>
          <a:xfrm>
            <a:off x="495856" y="4859948"/>
            <a:ext cx="6257509" cy="249469"/>
          </a:xfrm>
          <a:prstGeom prst="rect">
            <a:avLst/>
          </a:prstGeom>
          <a:noFill/>
          <a:ln>
            <a:noFill/>
          </a:ln>
        </p:spPr>
      </p:pic>
      <p:sp>
        <p:nvSpPr>
          <p:cNvPr id="184" name="Google Shape;184;p29" descr="blob:https://web.whatsapp.com/08575572-388e-4bd0-a66b-c4686ceaff2e"/>
          <p:cNvSpPr/>
          <p:nvPr/>
        </p:nvSpPr>
        <p:spPr>
          <a:xfrm>
            <a:off x="4419600" y="2457450"/>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5" name="Google Shape;185;p29"/>
          <p:cNvPicPr preferRelativeResize="0"/>
          <p:nvPr/>
        </p:nvPicPr>
        <p:blipFill rotWithShape="1">
          <a:blip r:embed="rId4">
            <a:alphaModFix/>
          </a:blip>
          <a:srcRect/>
          <a:stretch/>
        </p:blipFill>
        <p:spPr>
          <a:xfrm>
            <a:off x="7895575" y="59175"/>
            <a:ext cx="1248425" cy="253800"/>
          </a:xfrm>
          <a:prstGeom prst="rect">
            <a:avLst/>
          </a:prstGeom>
          <a:noFill/>
          <a:ln>
            <a:noFill/>
          </a:ln>
        </p:spPr>
      </p:pic>
      <p:sp>
        <p:nvSpPr>
          <p:cNvPr id="186" name="Google Shape;186;p29"/>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187" name="Google Shape;187;p29"/>
          <p:cNvPicPr preferRelativeResize="0"/>
          <p:nvPr/>
        </p:nvPicPr>
        <p:blipFill rotWithShape="1">
          <a:blip r:embed="rId5">
            <a:alphaModFix/>
          </a:blip>
          <a:srcRect/>
          <a:stretch/>
        </p:blipFill>
        <p:spPr>
          <a:xfrm>
            <a:off x="7904352" y="312963"/>
            <a:ext cx="1230875" cy="1357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195" name="Google Shape;195;p30"/>
          <p:cNvSpPr txBox="1"/>
          <p:nvPr/>
        </p:nvSpPr>
        <p:spPr>
          <a:xfrm>
            <a:off x="75148" y="312975"/>
            <a:ext cx="56910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400" b="1">
                <a:solidFill>
                  <a:schemeClr val="dk1"/>
                </a:solidFill>
                <a:latin typeface="Calibri"/>
                <a:ea typeface="Calibri"/>
                <a:cs typeface="Calibri"/>
                <a:sym typeface="Calibri"/>
              </a:rPr>
              <a:t>Benefit Payout to Nominee:-</a:t>
            </a:r>
            <a:endParaRPr sz="2400" b="1">
              <a:solidFill>
                <a:schemeClr val="dk1"/>
              </a:solidFill>
              <a:latin typeface="Calibri"/>
              <a:ea typeface="Calibri"/>
              <a:cs typeface="Calibri"/>
              <a:sym typeface="Calibri"/>
            </a:endParaRPr>
          </a:p>
        </p:txBody>
      </p:sp>
      <p:pic>
        <p:nvPicPr>
          <p:cNvPr id="196" name="Google Shape;196;p30"/>
          <p:cNvPicPr preferRelativeResize="0"/>
          <p:nvPr/>
        </p:nvPicPr>
        <p:blipFill rotWithShape="1">
          <a:blip r:embed="rId3">
            <a:alphaModFix/>
          </a:blip>
          <a:srcRect/>
          <a:stretch/>
        </p:blipFill>
        <p:spPr>
          <a:xfrm>
            <a:off x="495856" y="4859948"/>
            <a:ext cx="6257509" cy="249469"/>
          </a:xfrm>
          <a:prstGeom prst="rect">
            <a:avLst/>
          </a:prstGeom>
          <a:noFill/>
          <a:ln>
            <a:noFill/>
          </a:ln>
        </p:spPr>
      </p:pic>
      <p:pic>
        <p:nvPicPr>
          <p:cNvPr id="197" name="Google Shape;197;p30"/>
          <p:cNvPicPr preferRelativeResize="0"/>
          <p:nvPr/>
        </p:nvPicPr>
        <p:blipFill rotWithShape="1">
          <a:blip r:embed="rId4">
            <a:alphaModFix/>
          </a:blip>
          <a:srcRect/>
          <a:stretch/>
        </p:blipFill>
        <p:spPr>
          <a:xfrm>
            <a:off x="228600" y="3576837"/>
            <a:ext cx="2299417" cy="1294207"/>
          </a:xfrm>
          <a:prstGeom prst="rect">
            <a:avLst/>
          </a:prstGeom>
          <a:noFill/>
          <a:ln>
            <a:noFill/>
          </a:ln>
        </p:spPr>
      </p:pic>
      <p:sp>
        <p:nvSpPr>
          <p:cNvPr id="198" name="Google Shape;198;p30"/>
          <p:cNvSpPr/>
          <p:nvPr/>
        </p:nvSpPr>
        <p:spPr>
          <a:xfrm>
            <a:off x="228591" y="959875"/>
            <a:ext cx="8229600" cy="9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Lumpsum: </a:t>
            </a:r>
            <a:r>
              <a:rPr lang="en" sz="1800">
                <a:solidFill>
                  <a:schemeClr val="dk1"/>
                </a:solidFill>
                <a:latin typeface="Calibri"/>
                <a:ea typeface="Calibri"/>
                <a:cs typeface="Calibri"/>
                <a:sym typeface="Calibri"/>
              </a:rPr>
              <a:t>100% Death Benefit will be payable in lump sum.</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 sz="1800" b="1">
                <a:solidFill>
                  <a:srgbClr val="990000"/>
                </a:solidFill>
                <a:highlight>
                  <a:srgbClr val="FFE599"/>
                </a:highlight>
                <a:latin typeface="Calibri"/>
                <a:ea typeface="Calibri"/>
                <a:cs typeface="Calibri"/>
                <a:sym typeface="Calibri"/>
              </a:rPr>
              <a:t>Note: Death cover after 45 days of policy issuance except Accidental Death</a:t>
            </a:r>
            <a:r>
              <a:rPr lang="en" sz="1800">
                <a:solidFill>
                  <a:srgbClr val="990000"/>
                </a:solidFill>
                <a:highlight>
                  <a:srgbClr val="FFE599"/>
                </a:highlight>
                <a:latin typeface="Calibri"/>
                <a:ea typeface="Calibri"/>
                <a:cs typeface="Calibri"/>
                <a:sym typeface="Calibri"/>
              </a:rPr>
              <a:t>.	</a:t>
            </a:r>
            <a:endParaRPr sz="1800">
              <a:solidFill>
                <a:srgbClr val="990000"/>
              </a:solidFill>
              <a:highlight>
                <a:srgbClr val="FFE599"/>
              </a:highlight>
              <a:latin typeface="Calibri"/>
              <a:ea typeface="Calibri"/>
              <a:cs typeface="Calibri"/>
              <a:sym typeface="Calibri"/>
            </a:endParaRPr>
          </a:p>
        </p:txBody>
      </p:sp>
      <p:pic>
        <p:nvPicPr>
          <p:cNvPr id="199" name="Google Shape;199;p30"/>
          <p:cNvPicPr preferRelativeResize="0"/>
          <p:nvPr/>
        </p:nvPicPr>
        <p:blipFill rotWithShape="1">
          <a:blip r:embed="rId5">
            <a:alphaModFix/>
          </a:blip>
          <a:srcRect/>
          <a:stretch/>
        </p:blipFill>
        <p:spPr>
          <a:xfrm>
            <a:off x="7895575" y="59175"/>
            <a:ext cx="1248425" cy="253800"/>
          </a:xfrm>
          <a:prstGeom prst="rect">
            <a:avLst/>
          </a:prstGeom>
          <a:noFill/>
          <a:ln>
            <a:noFill/>
          </a:ln>
        </p:spPr>
      </p:pic>
      <p:sp>
        <p:nvSpPr>
          <p:cNvPr id="200" name="Google Shape;200;p30"/>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01" name="Google Shape;201;p30"/>
          <p:cNvPicPr preferRelativeResize="0"/>
          <p:nvPr/>
        </p:nvPicPr>
        <p:blipFill rotWithShape="1">
          <a:blip r:embed="rId6">
            <a:alphaModFix/>
          </a:blip>
          <a:srcRect/>
          <a:stretch/>
        </p:blipFill>
        <p:spPr>
          <a:xfrm>
            <a:off x="7904352" y="312963"/>
            <a:ext cx="1230875" cy="1357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209" name="Google Shape;209;p31"/>
          <p:cNvSpPr txBox="1"/>
          <p:nvPr/>
        </p:nvSpPr>
        <p:spPr>
          <a:xfrm>
            <a:off x="134401" y="531450"/>
            <a:ext cx="62574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Boundary Conditions: Annual Income &amp; Education</a:t>
            </a:r>
            <a:endParaRPr sz="2300" b="1">
              <a:solidFill>
                <a:schemeClr val="dk1"/>
              </a:solidFill>
              <a:latin typeface="Calibri"/>
              <a:ea typeface="Calibri"/>
              <a:cs typeface="Calibri"/>
              <a:sym typeface="Calibri"/>
            </a:endParaRPr>
          </a:p>
        </p:txBody>
      </p:sp>
      <p:pic>
        <p:nvPicPr>
          <p:cNvPr id="210" name="Google Shape;210;p31"/>
          <p:cNvPicPr preferRelativeResize="0"/>
          <p:nvPr/>
        </p:nvPicPr>
        <p:blipFill rotWithShape="1">
          <a:blip r:embed="rId3">
            <a:alphaModFix/>
          </a:blip>
          <a:srcRect/>
          <a:stretch/>
        </p:blipFill>
        <p:spPr>
          <a:xfrm>
            <a:off x="495856" y="4859948"/>
            <a:ext cx="6257509" cy="249469"/>
          </a:xfrm>
          <a:prstGeom prst="rect">
            <a:avLst/>
          </a:prstGeom>
          <a:noFill/>
          <a:ln>
            <a:noFill/>
          </a:ln>
        </p:spPr>
      </p:pic>
      <p:pic>
        <p:nvPicPr>
          <p:cNvPr id="211" name="Google Shape;211;p31" descr="Secrets for Business Owners to Send their Kids to College Debt-Free"/>
          <p:cNvPicPr preferRelativeResize="0"/>
          <p:nvPr/>
        </p:nvPicPr>
        <p:blipFill rotWithShape="1">
          <a:blip r:embed="rId4">
            <a:alphaModFix/>
          </a:blip>
          <a:srcRect/>
          <a:stretch/>
        </p:blipFill>
        <p:spPr>
          <a:xfrm>
            <a:off x="6753367" y="3589712"/>
            <a:ext cx="1782275" cy="1002218"/>
          </a:xfrm>
          <a:prstGeom prst="rect">
            <a:avLst/>
          </a:prstGeom>
          <a:noFill/>
          <a:ln>
            <a:noFill/>
          </a:ln>
        </p:spPr>
      </p:pic>
      <p:graphicFrame>
        <p:nvGraphicFramePr>
          <p:cNvPr id="212" name="Google Shape;212;p31"/>
          <p:cNvGraphicFramePr/>
          <p:nvPr/>
        </p:nvGraphicFramePr>
        <p:xfrm>
          <a:off x="134407" y="1270689"/>
          <a:ext cx="8253275" cy="2048500"/>
        </p:xfrm>
        <a:graphic>
          <a:graphicData uri="http://schemas.openxmlformats.org/drawingml/2006/table">
            <a:tbl>
              <a:tblPr>
                <a:noFill/>
                <a:tableStyleId>{4C0D6D06-EF52-44B7-A364-A8EBA49CE95E}</a:tableStyleId>
              </a:tblPr>
              <a:tblGrid>
                <a:gridCol w="2464525">
                  <a:extLst>
                    <a:ext uri="{9D8B030D-6E8A-4147-A177-3AD203B41FA5}">
                      <a16:colId xmlns:a16="http://schemas.microsoft.com/office/drawing/2014/main" val="20000"/>
                    </a:ext>
                  </a:extLst>
                </a:gridCol>
                <a:gridCol w="2560050">
                  <a:extLst>
                    <a:ext uri="{9D8B030D-6E8A-4147-A177-3AD203B41FA5}">
                      <a16:colId xmlns:a16="http://schemas.microsoft.com/office/drawing/2014/main" val="20001"/>
                    </a:ext>
                  </a:extLst>
                </a:gridCol>
                <a:gridCol w="1184500">
                  <a:extLst>
                    <a:ext uri="{9D8B030D-6E8A-4147-A177-3AD203B41FA5}">
                      <a16:colId xmlns:a16="http://schemas.microsoft.com/office/drawing/2014/main" val="20002"/>
                    </a:ext>
                  </a:extLst>
                </a:gridCol>
                <a:gridCol w="2044200">
                  <a:extLst>
                    <a:ext uri="{9D8B030D-6E8A-4147-A177-3AD203B41FA5}">
                      <a16:colId xmlns:a16="http://schemas.microsoft.com/office/drawing/2014/main" val="20003"/>
                    </a:ext>
                  </a:extLst>
                </a:gridCol>
              </a:tblGrid>
              <a:tr h="507225">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Profession </a:t>
                      </a:r>
                      <a:endParaRPr sz="13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Minimum Annual Income </a:t>
                      </a:r>
                      <a:endParaRPr sz="13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SA Allowed </a:t>
                      </a:r>
                      <a:endParaRPr sz="1300">
                        <a:solidFill>
                          <a:srgbClr val="FFFFFF"/>
                        </a:solidFill>
                      </a:endParaRPr>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tc>
                  <a:txBody>
                    <a:bodyPr/>
                    <a:lstStyle/>
                    <a:p>
                      <a:pPr marL="0" marR="0" lvl="0" indent="0" algn="ctr" rtl="0">
                        <a:spcBef>
                          <a:spcPts val="0"/>
                        </a:spcBef>
                        <a:spcAft>
                          <a:spcPts val="0"/>
                        </a:spcAft>
                        <a:buNone/>
                      </a:pPr>
                      <a:r>
                        <a:rPr lang="en" sz="1600" b="1" i="0" u="none" strike="noStrike" cap="none">
                          <a:solidFill>
                            <a:srgbClr val="FFFFFF"/>
                          </a:solidFill>
                          <a:latin typeface="Calibri"/>
                          <a:ea typeface="Calibri"/>
                          <a:cs typeface="Calibri"/>
                          <a:sym typeface="Calibri"/>
                        </a:rPr>
                        <a:t>Education </a:t>
                      </a:r>
                      <a:endParaRPr sz="1300">
                        <a:solidFill>
                          <a:srgbClr val="FFFFFF"/>
                        </a:solidFill>
                      </a:endParaRPr>
                    </a:p>
                  </a:txBody>
                  <a:tcPr marL="6350" marR="6350" marT="4775"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B0000"/>
                        </a:gs>
                        <a:gs pos="100000">
                          <a:srgbClr val="540303"/>
                        </a:gs>
                      </a:gsLst>
                      <a:path path="circle">
                        <a:fillToRect l="50000" t="50000" r="50000" b="50000"/>
                      </a:path>
                      <a:tileRect/>
                    </a:gradFill>
                  </a:tcPr>
                </a:tc>
                <a:extLst>
                  <a:ext uri="{0D108BD9-81ED-4DB2-BD59-A6C34878D82A}">
                    <a16:rowId xmlns:a16="http://schemas.microsoft.com/office/drawing/2014/main" val="10000"/>
                  </a:ext>
                </a:extLst>
              </a:tr>
              <a:tr h="526825">
                <a:tc>
                  <a:txBody>
                    <a:bodyPr/>
                    <a:lstStyle/>
                    <a:p>
                      <a:pPr marL="0" marR="0" lvl="0" indent="0" algn="ctr" rtl="0">
                        <a:lnSpc>
                          <a:spcPct val="100000"/>
                        </a:lnSpc>
                        <a:spcBef>
                          <a:spcPts val="0"/>
                        </a:spcBef>
                        <a:spcAft>
                          <a:spcPts val="0"/>
                        </a:spcAft>
                        <a:buNone/>
                      </a:pPr>
                      <a:r>
                        <a:rPr lang="en" b="1"/>
                        <a:t>Salaried &amp; Self Employed </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2L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5L to 25L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10th &amp; Below</a:t>
                      </a:r>
                      <a:endParaRPr b="1"/>
                    </a:p>
                  </a:txBody>
                  <a:tcPr marL="6350" marR="6350" marT="4775"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extLst>
                  <a:ext uri="{0D108BD9-81ED-4DB2-BD59-A6C34878D82A}">
                    <a16:rowId xmlns:a16="http://schemas.microsoft.com/office/drawing/2014/main" val="10001"/>
                  </a:ext>
                </a:extLst>
              </a:tr>
              <a:tr h="507225">
                <a:tc>
                  <a:txBody>
                    <a:bodyPr/>
                    <a:lstStyle/>
                    <a:p>
                      <a:pPr marL="0" marR="0" lvl="0" indent="0" algn="ctr" rtl="0">
                        <a:lnSpc>
                          <a:spcPct val="100000"/>
                        </a:lnSpc>
                        <a:spcBef>
                          <a:spcPts val="0"/>
                        </a:spcBef>
                        <a:spcAft>
                          <a:spcPts val="0"/>
                        </a:spcAft>
                        <a:buNone/>
                      </a:pPr>
                      <a:r>
                        <a:rPr lang="en" b="1"/>
                        <a:t>Salaried </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3L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Up-to 50L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12th &amp; Above</a:t>
                      </a:r>
                      <a:endParaRPr b="1"/>
                    </a:p>
                  </a:txBody>
                  <a:tcPr marL="6350" marR="6350" marT="4775"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extLst>
                  <a:ext uri="{0D108BD9-81ED-4DB2-BD59-A6C34878D82A}">
                    <a16:rowId xmlns:a16="http://schemas.microsoft.com/office/drawing/2014/main" val="10002"/>
                  </a:ext>
                </a:extLst>
              </a:tr>
              <a:tr h="507225">
                <a:tc>
                  <a:txBody>
                    <a:bodyPr/>
                    <a:lstStyle/>
                    <a:p>
                      <a:pPr marL="0" marR="0" lvl="0" indent="0" algn="ctr" rtl="0">
                        <a:lnSpc>
                          <a:spcPct val="100000"/>
                        </a:lnSpc>
                        <a:spcBef>
                          <a:spcPts val="0"/>
                        </a:spcBef>
                        <a:spcAft>
                          <a:spcPts val="0"/>
                        </a:spcAft>
                        <a:buNone/>
                      </a:pPr>
                      <a:r>
                        <a:rPr lang="en" b="1"/>
                        <a:t>Self Employed </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4L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Up-to 50L</a:t>
                      </a:r>
                      <a:endParaRPr b="1"/>
                    </a:p>
                  </a:txBody>
                  <a:tcPr marL="6350" marR="6350" marT="477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tc>
                  <a:txBody>
                    <a:bodyPr/>
                    <a:lstStyle/>
                    <a:p>
                      <a:pPr marL="0" marR="0" lvl="0" indent="0" algn="ctr" rtl="0">
                        <a:lnSpc>
                          <a:spcPct val="100000"/>
                        </a:lnSpc>
                        <a:spcBef>
                          <a:spcPts val="0"/>
                        </a:spcBef>
                        <a:spcAft>
                          <a:spcPts val="0"/>
                        </a:spcAft>
                        <a:buNone/>
                      </a:pPr>
                      <a:r>
                        <a:rPr lang="en" b="1"/>
                        <a:t>12th &amp; Above</a:t>
                      </a:r>
                      <a:endParaRPr b="1"/>
                    </a:p>
                  </a:txBody>
                  <a:tcPr marL="6350" marR="6350" marT="4775"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6DB"/>
                        </a:gs>
                        <a:gs pos="100000">
                          <a:srgbClr val="FAD15C"/>
                        </a:gs>
                      </a:gsLst>
                      <a:lin ang="5400012" scaled="0"/>
                    </a:gradFill>
                  </a:tcPr>
                </a:tc>
                <a:extLst>
                  <a:ext uri="{0D108BD9-81ED-4DB2-BD59-A6C34878D82A}">
                    <a16:rowId xmlns:a16="http://schemas.microsoft.com/office/drawing/2014/main" val="10003"/>
                  </a:ext>
                </a:extLst>
              </a:tr>
            </a:tbl>
          </a:graphicData>
        </a:graphic>
      </p:graphicFrame>
      <p:pic>
        <p:nvPicPr>
          <p:cNvPr id="213" name="Google Shape;213;p31"/>
          <p:cNvPicPr preferRelativeResize="0"/>
          <p:nvPr/>
        </p:nvPicPr>
        <p:blipFill rotWithShape="1">
          <a:blip r:embed="rId5">
            <a:alphaModFix/>
          </a:blip>
          <a:srcRect/>
          <a:stretch/>
        </p:blipFill>
        <p:spPr>
          <a:xfrm>
            <a:off x="7895575" y="59175"/>
            <a:ext cx="1248425" cy="253800"/>
          </a:xfrm>
          <a:prstGeom prst="rect">
            <a:avLst/>
          </a:prstGeom>
          <a:noFill/>
          <a:ln>
            <a:noFill/>
          </a:ln>
        </p:spPr>
      </p:pic>
      <p:sp>
        <p:nvSpPr>
          <p:cNvPr id="214" name="Google Shape;214;p31"/>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15" name="Google Shape;215;p31"/>
          <p:cNvPicPr preferRelativeResize="0"/>
          <p:nvPr/>
        </p:nvPicPr>
        <p:blipFill rotWithShape="1">
          <a:blip r:embed="rId6">
            <a:alphaModFix/>
          </a:blip>
          <a:srcRect/>
          <a:stretch/>
        </p:blipFill>
        <p:spPr>
          <a:xfrm>
            <a:off x="7904352" y="312963"/>
            <a:ext cx="1230875" cy="1357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sldNum" idx="12"/>
          </p:nvPr>
        </p:nvSpPr>
        <p:spPr>
          <a:xfrm>
            <a:off x="291875" y="4519829"/>
            <a:ext cx="1852800" cy="237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223" name="Google Shape;223;p32"/>
          <p:cNvSpPr txBox="1"/>
          <p:nvPr/>
        </p:nvSpPr>
        <p:spPr>
          <a:xfrm>
            <a:off x="403566" y="233315"/>
            <a:ext cx="69363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SA Payout Options</a:t>
            </a:r>
            <a:endParaRPr sz="2300" b="1">
              <a:solidFill>
                <a:schemeClr val="dk1"/>
              </a:solidFill>
              <a:latin typeface="Calibri"/>
              <a:ea typeface="Calibri"/>
              <a:cs typeface="Calibri"/>
              <a:sym typeface="Calibri"/>
            </a:endParaRPr>
          </a:p>
        </p:txBody>
      </p:sp>
      <p:pic>
        <p:nvPicPr>
          <p:cNvPr id="224" name="Google Shape;224;p32"/>
          <p:cNvPicPr preferRelativeResize="0"/>
          <p:nvPr/>
        </p:nvPicPr>
        <p:blipFill rotWithShape="1">
          <a:blip r:embed="rId3">
            <a:alphaModFix/>
          </a:blip>
          <a:srcRect/>
          <a:stretch/>
        </p:blipFill>
        <p:spPr>
          <a:xfrm>
            <a:off x="722443" y="4556338"/>
            <a:ext cx="5433599" cy="216412"/>
          </a:xfrm>
          <a:prstGeom prst="rect">
            <a:avLst/>
          </a:prstGeom>
          <a:noFill/>
          <a:ln>
            <a:noFill/>
          </a:ln>
        </p:spPr>
      </p:pic>
      <p:pic>
        <p:nvPicPr>
          <p:cNvPr id="225" name="Google Shape;225;p32"/>
          <p:cNvPicPr preferRelativeResize="0"/>
          <p:nvPr/>
        </p:nvPicPr>
        <p:blipFill rotWithShape="1">
          <a:blip r:embed="rId4">
            <a:alphaModFix/>
          </a:blip>
          <a:srcRect/>
          <a:stretch/>
        </p:blipFill>
        <p:spPr>
          <a:xfrm>
            <a:off x="541010" y="3203840"/>
            <a:ext cx="2256502" cy="1268824"/>
          </a:xfrm>
          <a:prstGeom prst="rect">
            <a:avLst/>
          </a:prstGeom>
          <a:noFill/>
          <a:ln>
            <a:noFill/>
          </a:ln>
        </p:spPr>
      </p:pic>
      <p:pic>
        <p:nvPicPr>
          <p:cNvPr id="226" name="Google Shape;226;p32"/>
          <p:cNvPicPr preferRelativeResize="0"/>
          <p:nvPr/>
        </p:nvPicPr>
        <p:blipFill rotWithShape="1">
          <a:blip r:embed="rId5">
            <a:alphaModFix/>
          </a:blip>
          <a:srcRect/>
          <a:stretch/>
        </p:blipFill>
        <p:spPr>
          <a:xfrm>
            <a:off x="3903118" y="657675"/>
            <a:ext cx="4167507" cy="2925054"/>
          </a:xfrm>
          <a:prstGeom prst="rect">
            <a:avLst/>
          </a:prstGeom>
          <a:noFill/>
          <a:ln>
            <a:noFill/>
          </a:ln>
        </p:spPr>
      </p:pic>
      <p:pic>
        <p:nvPicPr>
          <p:cNvPr id="227" name="Google Shape;227;p32"/>
          <p:cNvPicPr preferRelativeResize="0"/>
          <p:nvPr/>
        </p:nvPicPr>
        <p:blipFill rotWithShape="1">
          <a:blip r:embed="rId6">
            <a:alphaModFix/>
          </a:blip>
          <a:srcRect/>
          <a:stretch/>
        </p:blipFill>
        <p:spPr>
          <a:xfrm>
            <a:off x="403576" y="665434"/>
            <a:ext cx="2462652" cy="2503649"/>
          </a:xfrm>
          <a:prstGeom prst="rect">
            <a:avLst/>
          </a:prstGeom>
          <a:noFill/>
          <a:ln>
            <a:noFill/>
          </a:ln>
        </p:spPr>
      </p:pic>
      <p:pic>
        <p:nvPicPr>
          <p:cNvPr id="228" name="Google Shape;228;p32"/>
          <p:cNvPicPr preferRelativeResize="0"/>
          <p:nvPr/>
        </p:nvPicPr>
        <p:blipFill rotWithShape="1">
          <a:blip r:embed="rId7">
            <a:alphaModFix/>
          </a:blip>
          <a:srcRect/>
          <a:stretch/>
        </p:blipFill>
        <p:spPr>
          <a:xfrm>
            <a:off x="7895575" y="59175"/>
            <a:ext cx="1248425" cy="253800"/>
          </a:xfrm>
          <a:prstGeom prst="rect">
            <a:avLst/>
          </a:prstGeom>
          <a:noFill/>
          <a:ln>
            <a:noFill/>
          </a:ln>
        </p:spPr>
      </p:pic>
      <p:sp>
        <p:nvSpPr>
          <p:cNvPr id="229" name="Google Shape;229;p32"/>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30" name="Google Shape;230;p32"/>
          <p:cNvPicPr preferRelativeResize="0"/>
          <p:nvPr/>
        </p:nvPicPr>
        <p:blipFill rotWithShape="1">
          <a:blip r:embed="rId8">
            <a:alphaModFix/>
          </a:blip>
          <a:srcRect/>
          <a:stretch/>
        </p:blipFill>
        <p:spPr>
          <a:xfrm>
            <a:off x="7904352" y="312963"/>
            <a:ext cx="1230875" cy="1357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238" name="Google Shape;238;p33"/>
          <p:cNvSpPr txBox="1"/>
          <p:nvPr/>
        </p:nvSpPr>
        <p:spPr>
          <a:xfrm>
            <a:off x="397773" y="279425"/>
            <a:ext cx="53070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400" b="1">
                <a:solidFill>
                  <a:schemeClr val="dk1"/>
                </a:solidFill>
                <a:latin typeface="Calibri"/>
                <a:ea typeface="Calibri"/>
                <a:cs typeface="Calibri"/>
                <a:sym typeface="Calibri"/>
              </a:rPr>
              <a:t>Taxation</a:t>
            </a:r>
            <a:endParaRPr sz="2400" b="1">
              <a:solidFill>
                <a:schemeClr val="dk1"/>
              </a:solidFill>
              <a:latin typeface="Calibri"/>
              <a:ea typeface="Calibri"/>
              <a:cs typeface="Calibri"/>
              <a:sym typeface="Calibri"/>
            </a:endParaRPr>
          </a:p>
        </p:txBody>
      </p:sp>
      <p:pic>
        <p:nvPicPr>
          <p:cNvPr id="239" name="Google Shape;239;p33"/>
          <p:cNvPicPr preferRelativeResize="0"/>
          <p:nvPr/>
        </p:nvPicPr>
        <p:blipFill rotWithShape="1">
          <a:blip r:embed="rId3">
            <a:alphaModFix/>
          </a:blip>
          <a:srcRect/>
          <a:stretch/>
        </p:blipFill>
        <p:spPr>
          <a:xfrm>
            <a:off x="849464" y="4875136"/>
            <a:ext cx="5821047" cy="256351"/>
          </a:xfrm>
          <a:prstGeom prst="rect">
            <a:avLst/>
          </a:prstGeom>
          <a:noFill/>
          <a:ln>
            <a:noFill/>
          </a:ln>
        </p:spPr>
      </p:pic>
      <p:pic>
        <p:nvPicPr>
          <p:cNvPr id="240" name="Google Shape;240;p33" descr="Image result for tax benefit on term insurance&quot;"/>
          <p:cNvPicPr preferRelativeResize="0"/>
          <p:nvPr/>
        </p:nvPicPr>
        <p:blipFill rotWithShape="1">
          <a:blip r:embed="rId4">
            <a:alphaModFix/>
          </a:blip>
          <a:srcRect t="12141"/>
          <a:stretch/>
        </p:blipFill>
        <p:spPr>
          <a:xfrm>
            <a:off x="1492475" y="1090663"/>
            <a:ext cx="6159050" cy="3189550"/>
          </a:xfrm>
          <a:prstGeom prst="rect">
            <a:avLst/>
          </a:prstGeom>
          <a:noFill/>
          <a:ln>
            <a:noFill/>
          </a:ln>
        </p:spPr>
      </p:pic>
      <p:pic>
        <p:nvPicPr>
          <p:cNvPr id="241" name="Google Shape;241;p33"/>
          <p:cNvPicPr preferRelativeResize="0"/>
          <p:nvPr/>
        </p:nvPicPr>
        <p:blipFill rotWithShape="1">
          <a:blip r:embed="rId5">
            <a:alphaModFix/>
          </a:blip>
          <a:srcRect/>
          <a:stretch/>
        </p:blipFill>
        <p:spPr>
          <a:xfrm>
            <a:off x="7895575" y="59175"/>
            <a:ext cx="1248425" cy="253800"/>
          </a:xfrm>
          <a:prstGeom prst="rect">
            <a:avLst/>
          </a:prstGeom>
          <a:noFill/>
          <a:ln>
            <a:noFill/>
          </a:ln>
        </p:spPr>
      </p:pic>
      <p:sp>
        <p:nvSpPr>
          <p:cNvPr id="242" name="Google Shape;242;p33"/>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43" name="Google Shape;243;p33"/>
          <p:cNvPicPr preferRelativeResize="0"/>
          <p:nvPr/>
        </p:nvPicPr>
        <p:blipFill rotWithShape="1">
          <a:blip r:embed="rId6">
            <a:alphaModFix/>
          </a:blip>
          <a:srcRect/>
          <a:stretch/>
        </p:blipFill>
        <p:spPr>
          <a:xfrm>
            <a:off x="7904352" y="312963"/>
            <a:ext cx="1230875" cy="1357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sldNum" idx="12"/>
          </p:nvPr>
        </p:nvSpPr>
        <p:spPr>
          <a:xfrm>
            <a:off x="0" y="4817864"/>
            <a:ext cx="21336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251" name="Google Shape;251;p34"/>
          <p:cNvSpPr txBox="1"/>
          <p:nvPr/>
        </p:nvSpPr>
        <p:spPr>
          <a:xfrm>
            <a:off x="228599" y="312975"/>
            <a:ext cx="6081000" cy="2844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1500"/>
              <a:buFont typeface="Calibri"/>
              <a:buNone/>
            </a:pPr>
            <a:r>
              <a:rPr lang="en" sz="2300" b="1">
                <a:solidFill>
                  <a:schemeClr val="dk1"/>
                </a:solidFill>
                <a:latin typeface="Calibri"/>
                <a:ea typeface="Calibri"/>
                <a:cs typeface="Calibri"/>
                <a:sym typeface="Calibri"/>
              </a:rPr>
              <a:t>Terms and Conditions</a:t>
            </a:r>
            <a:endParaRPr sz="2300" b="1">
              <a:solidFill>
                <a:schemeClr val="dk1"/>
              </a:solidFill>
              <a:latin typeface="Calibri"/>
              <a:ea typeface="Calibri"/>
              <a:cs typeface="Calibri"/>
              <a:sym typeface="Calibri"/>
            </a:endParaRPr>
          </a:p>
        </p:txBody>
      </p:sp>
      <p:pic>
        <p:nvPicPr>
          <p:cNvPr id="252" name="Google Shape;252;p34"/>
          <p:cNvPicPr preferRelativeResize="0"/>
          <p:nvPr/>
        </p:nvPicPr>
        <p:blipFill rotWithShape="1">
          <a:blip r:embed="rId3">
            <a:alphaModFix/>
          </a:blip>
          <a:srcRect/>
          <a:stretch/>
        </p:blipFill>
        <p:spPr>
          <a:xfrm>
            <a:off x="495856" y="4859948"/>
            <a:ext cx="6257509" cy="249469"/>
          </a:xfrm>
          <a:prstGeom prst="rect">
            <a:avLst/>
          </a:prstGeom>
          <a:noFill/>
          <a:ln>
            <a:noFill/>
          </a:ln>
        </p:spPr>
      </p:pic>
      <p:graphicFrame>
        <p:nvGraphicFramePr>
          <p:cNvPr id="253" name="Google Shape;253;p34"/>
          <p:cNvGraphicFramePr/>
          <p:nvPr/>
        </p:nvGraphicFramePr>
        <p:xfrm>
          <a:off x="228600" y="914400"/>
          <a:ext cx="8293100" cy="1885950"/>
        </p:xfrm>
        <a:graphic>
          <a:graphicData uri="http://schemas.openxmlformats.org/drawingml/2006/table">
            <a:tbl>
              <a:tblPr>
                <a:noFill/>
                <a:tableStyleId>{4C0D6D06-EF52-44B7-A364-A8EBA49CE95E}</a:tableStyleId>
              </a:tblPr>
              <a:tblGrid>
                <a:gridCol w="2653100">
                  <a:extLst>
                    <a:ext uri="{9D8B030D-6E8A-4147-A177-3AD203B41FA5}">
                      <a16:colId xmlns:a16="http://schemas.microsoft.com/office/drawing/2014/main" val="20000"/>
                    </a:ext>
                  </a:extLst>
                </a:gridCol>
                <a:gridCol w="5640000">
                  <a:extLst>
                    <a:ext uri="{9D8B030D-6E8A-4147-A177-3AD203B41FA5}">
                      <a16:colId xmlns:a16="http://schemas.microsoft.com/office/drawing/2014/main" val="20001"/>
                    </a:ext>
                  </a:extLst>
                </a:gridCol>
              </a:tblGrid>
              <a:tr h="623450">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Free Look Option </a:t>
                      </a:r>
                      <a:endParaRPr sz="1100" b="1"/>
                    </a:p>
                  </a:txBody>
                  <a:tcPr marL="9525" marR="9525" marT="7150" marB="0" anchor="ctr">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5D0D0"/>
                        </a:gs>
                        <a:gs pos="100000">
                          <a:srgbClr val="D96868"/>
                        </a:gs>
                      </a:gsLst>
                      <a:path path="circle">
                        <a:fillToRect l="50000" t="50000" r="50000" b="50000"/>
                      </a:path>
                      <a:tileRect/>
                    </a:gradFill>
                  </a:tcPr>
                </a:tc>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30 days from the day customer receives the policy document/bond</a:t>
                      </a:r>
                      <a:endParaRPr sz="1100"/>
                    </a:p>
                  </a:txBody>
                  <a:tcPr marL="9525" marR="9525" marT="71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3450">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Grace Period </a:t>
                      </a:r>
                      <a:endParaRPr sz="1100"/>
                    </a:p>
                  </a:txBody>
                  <a:tcPr marL="9525" marR="9525" marT="7150" marB="0" anchor="ctr">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F5D0D0"/>
                        </a:gs>
                        <a:gs pos="100000">
                          <a:srgbClr val="D96868"/>
                        </a:gs>
                      </a:gsLst>
                      <a:path path="circle">
                        <a:fillToRect l="50000" t="50000" r="50000" b="50000"/>
                      </a:path>
                      <a:tileRect/>
                    </a:gradFill>
                  </a:tcPr>
                </a:tc>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30 days in case of Y/H/Q frequencies &amp; 15 days in case of M frequencies from the premium due date </a:t>
                      </a:r>
                      <a:endParaRPr sz="1100"/>
                    </a:p>
                  </a:txBody>
                  <a:tcPr marL="9525" marR="9525" marT="71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9050">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Reinstatement/Revival Period </a:t>
                      </a:r>
                      <a:endParaRPr sz="1100"/>
                    </a:p>
                  </a:txBody>
                  <a:tcPr marL="9525" marR="9525" marT="7150" marB="0" anchor="ctr">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5D0D0"/>
                        </a:gs>
                        <a:gs pos="100000">
                          <a:srgbClr val="D96868"/>
                        </a:gs>
                      </a:gsLst>
                      <a:path path="circle">
                        <a:fillToRect l="50000" t="50000" r="50000" b="50000"/>
                      </a:path>
                      <a:tileRect/>
                    </a:gradFill>
                  </a:tcPr>
                </a:tc>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5 Years from the due date of the first unpaid premium and before the termination date of policy </a:t>
                      </a:r>
                      <a:endParaRPr sz="1100"/>
                    </a:p>
                  </a:txBody>
                  <a:tcPr marL="9525" marR="9525" marT="71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54" name="Google Shape;254;p34"/>
          <p:cNvPicPr preferRelativeResize="0"/>
          <p:nvPr/>
        </p:nvPicPr>
        <p:blipFill rotWithShape="1">
          <a:blip r:embed="rId4">
            <a:alphaModFix/>
          </a:blip>
          <a:srcRect/>
          <a:stretch/>
        </p:blipFill>
        <p:spPr>
          <a:xfrm>
            <a:off x="7895575" y="59175"/>
            <a:ext cx="1248425" cy="253800"/>
          </a:xfrm>
          <a:prstGeom prst="rect">
            <a:avLst/>
          </a:prstGeom>
          <a:noFill/>
          <a:ln>
            <a:noFill/>
          </a:ln>
        </p:spPr>
      </p:pic>
      <p:sp>
        <p:nvSpPr>
          <p:cNvPr id="255" name="Google Shape;255;p34"/>
          <p:cNvSpPr/>
          <p:nvPr/>
        </p:nvSpPr>
        <p:spPr>
          <a:xfrm>
            <a:off x="0" y="4807050"/>
            <a:ext cx="9171900" cy="336600"/>
          </a:xfrm>
          <a:prstGeom prst="rect">
            <a:avLst/>
          </a:prstGeom>
          <a:gradFill>
            <a:gsLst>
              <a:gs pos="0">
                <a:srgbClr val="FFD966"/>
              </a:gs>
              <a:gs pos="100000">
                <a:srgbClr val="BF9000"/>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b="1"/>
          </a:p>
        </p:txBody>
      </p:sp>
      <p:pic>
        <p:nvPicPr>
          <p:cNvPr id="256" name="Google Shape;256;p34"/>
          <p:cNvPicPr preferRelativeResize="0"/>
          <p:nvPr/>
        </p:nvPicPr>
        <p:blipFill rotWithShape="1">
          <a:blip r:embed="rId5">
            <a:alphaModFix/>
          </a:blip>
          <a:srcRect/>
          <a:stretch/>
        </p:blipFill>
        <p:spPr>
          <a:xfrm>
            <a:off x="7904352" y="312963"/>
            <a:ext cx="1230875" cy="13571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431</Words>
  <Application>Microsoft Office PowerPoint</Application>
  <PresentationFormat>On-screen Show (16:9)</PresentationFormat>
  <Paragraphs>105</Paragraphs>
  <Slides>11</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Raghuwanshi</dc:creator>
  <cp:lastModifiedBy>Arushi Raghuwanshi</cp:lastModifiedBy>
  <cp:revision>4</cp:revision>
  <dcterms:modified xsi:type="dcterms:W3CDTF">2025-07-23T14:25:40Z</dcterms:modified>
</cp:coreProperties>
</file>